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9" r:id="rId3"/>
    <p:sldId id="272" r:id="rId4"/>
    <p:sldId id="273" r:id="rId5"/>
    <p:sldId id="274" r:id="rId6"/>
    <p:sldId id="275" r:id="rId7"/>
    <p:sldId id="276" r:id="rId8"/>
    <p:sldId id="277" r:id="rId9"/>
    <p:sldId id="289" r:id="rId10"/>
    <p:sldId id="290" r:id="rId11"/>
    <p:sldId id="278" r:id="rId12"/>
    <p:sldId id="279" r:id="rId13"/>
    <p:sldId id="280" r:id="rId14"/>
    <p:sldId id="281" r:id="rId15"/>
    <p:sldId id="282" r:id="rId16"/>
    <p:sldId id="283" r:id="rId17"/>
    <p:sldId id="284" r:id="rId18"/>
    <p:sldId id="285" r:id="rId19"/>
    <p:sldId id="286" r:id="rId20"/>
    <p:sldId id="287" r:id="rId21"/>
    <p:sldId id="288" r:id="rId22"/>
    <p:sldId id="291" r:id="rId23"/>
    <p:sldId id="292" r:id="rId24"/>
    <p:sldId id="270" r:id="rId25"/>
  </p:sldIdLst>
  <p:sldSz cx="18288000" cy="10287000"/>
  <p:notesSz cx="6858000" cy="9144000"/>
  <p:embeddedFontLst>
    <p:embeddedFont>
      <p:font typeface="Inter" panose="020B0604020202020204" charset="0"/>
      <p:regular r:id="rId26"/>
    </p:embeddedFont>
    <p:embeddedFont>
      <p:font typeface="Inter Semi-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5365531" y="791979"/>
            <a:ext cx="1893769" cy="473442"/>
          </a:xfrm>
          <a:custGeom>
            <a:avLst/>
            <a:gdLst/>
            <a:ahLst/>
            <a:cxnLst/>
            <a:rect l="l" t="t" r="r" b="b"/>
            <a:pathLst>
              <a:path w="1893769" h="473442">
                <a:moveTo>
                  <a:pt x="0" y="0"/>
                </a:moveTo>
                <a:lnTo>
                  <a:pt x="1893769" y="0"/>
                </a:lnTo>
                <a:lnTo>
                  <a:pt x="1893769" y="473442"/>
                </a:lnTo>
                <a:lnTo>
                  <a:pt x="0" y="473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TextBox 3"/>
          <p:cNvSpPr txBox="1"/>
          <p:nvPr/>
        </p:nvSpPr>
        <p:spPr>
          <a:xfrm>
            <a:off x="1764770" y="1382332"/>
            <a:ext cx="14795399" cy="1533525"/>
          </a:xfrm>
          <a:prstGeom prst="rect">
            <a:avLst/>
          </a:prstGeom>
        </p:spPr>
        <p:txBody>
          <a:bodyPr lIns="0" tIns="0" rIns="0" bIns="0" rtlCol="0" anchor="t">
            <a:spAutoFit/>
          </a:bodyPr>
          <a:lstStyle/>
          <a:p>
            <a:pPr algn="ctr">
              <a:lnSpc>
                <a:spcPts val="12599"/>
              </a:lnSpc>
            </a:pPr>
            <a:r>
              <a:rPr lang="en-US" sz="9000" b="1" dirty="0">
                <a:solidFill>
                  <a:srgbClr val="000000"/>
                </a:solidFill>
                <a:latin typeface="Inter"/>
                <a:ea typeface="Inter"/>
                <a:cs typeface="Inter"/>
                <a:sym typeface="Inter"/>
              </a:rPr>
              <a:t>E-Ticaret Sitesi</a:t>
            </a:r>
          </a:p>
        </p:txBody>
      </p:sp>
      <p:sp>
        <p:nvSpPr>
          <p:cNvPr id="4" name="Freeform 4"/>
          <p:cNvSpPr/>
          <p:nvPr/>
        </p:nvSpPr>
        <p:spPr>
          <a:xfrm>
            <a:off x="817886" y="9021579"/>
            <a:ext cx="1893769" cy="473442"/>
          </a:xfrm>
          <a:custGeom>
            <a:avLst/>
            <a:gdLst/>
            <a:ahLst/>
            <a:cxnLst/>
            <a:rect l="l" t="t" r="r" b="b"/>
            <a:pathLst>
              <a:path w="1893769" h="473442">
                <a:moveTo>
                  <a:pt x="0" y="0"/>
                </a:moveTo>
                <a:lnTo>
                  <a:pt x="1893768" y="0"/>
                </a:lnTo>
                <a:lnTo>
                  <a:pt x="1893768" y="473442"/>
                </a:lnTo>
                <a:lnTo>
                  <a:pt x="0" y="473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5" name="TextBox 5"/>
          <p:cNvSpPr txBox="1"/>
          <p:nvPr/>
        </p:nvSpPr>
        <p:spPr>
          <a:xfrm>
            <a:off x="1715010" y="3173032"/>
            <a:ext cx="14845160" cy="5084469"/>
          </a:xfrm>
          <a:prstGeom prst="rect">
            <a:avLst/>
          </a:prstGeom>
        </p:spPr>
        <p:txBody>
          <a:bodyPr lIns="0" tIns="0" rIns="0" bIns="0" rtlCol="0" anchor="t">
            <a:spAutoFit/>
          </a:bodyPr>
          <a:lstStyle/>
          <a:p>
            <a:pPr algn="ctr">
              <a:lnSpc>
                <a:spcPts val="8085"/>
              </a:lnSpc>
            </a:pPr>
            <a:r>
              <a:rPr lang="en-US" sz="4900" b="1" dirty="0">
                <a:solidFill>
                  <a:srgbClr val="000000"/>
                </a:solidFill>
                <a:latin typeface="Inter Semi-Bold"/>
                <a:ea typeface="Inter Semi-Bold"/>
                <a:cs typeface="Inter Semi-Bold"/>
                <a:sym typeface="Inter Semi-Bold"/>
              </a:rPr>
              <a:t>23181617018 - Göktuğ Gezer</a:t>
            </a:r>
          </a:p>
          <a:p>
            <a:pPr algn="ctr">
              <a:lnSpc>
                <a:spcPts val="8085"/>
              </a:lnSpc>
            </a:pPr>
            <a:r>
              <a:rPr lang="en-US" sz="4900" b="1" dirty="0">
                <a:solidFill>
                  <a:srgbClr val="000000"/>
                </a:solidFill>
                <a:latin typeface="Inter Semi-Bold"/>
                <a:ea typeface="Inter Semi-Bold"/>
                <a:cs typeface="Inter Semi-Bold"/>
                <a:sym typeface="Inter Semi-Bold"/>
              </a:rPr>
              <a:t>23181616020 - Sinan </a:t>
            </a:r>
            <a:r>
              <a:rPr lang="en-US" sz="4900" b="1" dirty="0" err="1">
                <a:solidFill>
                  <a:srgbClr val="000000"/>
                </a:solidFill>
                <a:latin typeface="Inter Semi-Bold"/>
                <a:ea typeface="Inter Semi-Bold"/>
                <a:cs typeface="Inter Semi-Bold"/>
                <a:sym typeface="Inter Semi-Bold"/>
              </a:rPr>
              <a:t>Karpuz</a:t>
            </a:r>
            <a:endParaRPr lang="en-US" sz="4900" b="1" dirty="0">
              <a:solidFill>
                <a:srgbClr val="000000"/>
              </a:solidFill>
              <a:latin typeface="Inter Semi-Bold"/>
              <a:ea typeface="Inter Semi-Bold"/>
              <a:cs typeface="Inter Semi-Bold"/>
              <a:sym typeface="Inter Semi-Bold"/>
            </a:endParaRPr>
          </a:p>
          <a:p>
            <a:pPr algn="ctr">
              <a:lnSpc>
                <a:spcPts val="8085"/>
              </a:lnSpc>
            </a:pPr>
            <a:r>
              <a:rPr lang="en-US" sz="4900" b="1" dirty="0">
                <a:solidFill>
                  <a:srgbClr val="000000"/>
                </a:solidFill>
                <a:latin typeface="Inter Semi-Bold"/>
                <a:ea typeface="Inter Semi-Bold"/>
                <a:cs typeface="Inter Semi-Bold"/>
                <a:sym typeface="Inter Semi-Bold"/>
              </a:rPr>
              <a:t> 23181617021 - Furkan </a:t>
            </a:r>
            <a:r>
              <a:rPr lang="en-US" sz="4900" b="1" dirty="0" err="1">
                <a:solidFill>
                  <a:srgbClr val="000000"/>
                </a:solidFill>
                <a:latin typeface="Inter Semi-Bold"/>
                <a:ea typeface="Inter Semi-Bold"/>
                <a:cs typeface="Inter Semi-Bold"/>
                <a:sym typeface="Inter Semi-Bold"/>
              </a:rPr>
              <a:t>İşeri</a:t>
            </a:r>
            <a:r>
              <a:rPr lang="en-US" sz="4900" b="1" dirty="0">
                <a:solidFill>
                  <a:srgbClr val="000000"/>
                </a:solidFill>
                <a:latin typeface="Inter Semi-Bold"/>
                <a:ea typeface="Inter Semi-Bold"/>
                <a:cs typeface="Inter Semi-Bold"/>
                <a:sym typeface="Inter Semi-Bold"/>
              </a:rPr>
              <a:t>   </a:t>
            </a:r>
          </a:p>
          <a:p>
            <a:pPr algn="ctr">
              <a:lnSpc>
                <a:spcPts val="8085"/>
              </a:lnSpc>
            </a:pPr>
            <a:r>
              <a:rPr lang="en-US" sz="4900" b="1" dirty="0">
                <a:solidFill>
                  <a:srgbClr val="000000"/>
                </a:solidFill>
                <a:latin typeface="Inter Semi-Bold"/>
                <a:ea typeface="Inter Semi-Bold"/>
                <a:cs typeface="Inter Semi-Bold"/>
                <a:sym typeface="Inter Semi-Bold"/>
              </a:rPr>
              <a:t>23181616063 - Muhammed Murad </a:t>
            </a:r>
            <a:r>
              <a:rPr lang="en-US" sz="4900" b="1" dirty="0" err="1">
                <a:solidFill>
                  <a:srgbClr val="000000"/>
                </a:solidFill>
                <a:latin typeface="Inter Semi-Bold"/>
                <a:ea typeface="Inter Semi-Bold"/>
                <a:cs typeface="Inter Semi-Bold"/>
                <a:sym typeface="Inter Semi-Bold"/>
              </a:rPr>
              <a:t>Chamaa</a:t>
            </a:r>
            <a:endParaRPr lang="en-US" sz="4900" b="1" dirty="0">
              <a:solidFill>
                <a:srgbClr val="000000"/>
              </a:solidFill>
              <a:latin typeface="Inter Semi-Bold"/>
              <a:ea typeface="Inter Semi-Bold"/>
              <a:cs typeface="Inter Semi-Bold"/>
              <a:sym typeface="Inter Semi-Bold"/>
            </a:endParaRPr>
          </a:p>
          <a:p>
            <a:pPr algn="ctr">
              <a:lnSpc>
                <a:spcPts val="8085"/>
              </a:lnSpc>
            </a:pPr>
            <a:endParaRPr lang="en-US" sz="4900" b="1" dirty="0">
              <a:solidFill>
                <a:srgbClr val="000000"/>
              </a:solidFill>
              <a:latin typeface="Inter Semi-Bold"/>
              <a:ea typeface="Inter Semi-Bold"/>
              <a:cs typeface="Inter Semi-Bold"/>
              <a:sym typeface="Inter Semi-Bold"/>
            </a:endParaRPr>
          </a:p>
        </p:txBody>
      </p:sp>
      <p:sp>
        <p:nvSpPr>
          <p:cNvPr id="6" name="AutoShape 6"/>
          <p:cNvSpPr/>
          <p:nvPr/>
        </p:nvSpPr>
        <p:spPr>
          <a:xfrm>
            <a:off x="2711655" y="9258300"/>
            <a:ext cx="11436398" cy="0"/>
          </a:xfrm>
          <a:prstGeom prst="line">
            <a:avLst/>
          </a:prstGeom>
          <a:ln w="57150" cap="rnd">
            <a:solidFill>
              <a:srgbClr val="00109D"/>
            </a:solidFill>
            <a:prstDash val="solid"/>
            <a:headEnd type="none" w="sm" len="sm"/>
            <a:tailEnd type="none" w="sm" len="sm"/>
          </a:ln>
        </p:spPr>
        <p:txBody>
          <a:bodyPr/>
          <a:lstStyle/>
          <a:p>
            <a:endParaRPr lang="tr-TR"/>
          </a:p>
        </p:txBody>
      </p:sp>
      <p:sp>
        <p:nvSpPr>
          <p:cNvPr id="7" name="AutoShape 7"/>
          <p:cNvSpPr/>
          <p:nvPr/>
        </p:nvSpPr>
        <p:spPr>
          <a:xfrm>
            <a:off x="3929133" y="1019175"/>
            <a:ext cx="11436398" cy="0"/>
          </a:xfrm>
          <a:prstGeom prst="line">
            <a:avLst/>
          </a:prstGeom>
          <a:ln w="57150" cap="rnd">
            <a:solidFill>
              <a:srgbClr val="00109D"/>
            </a:solidFill>
            <a:prstDash val="solid"/>
            <a:headEnd type="none" w="sm" len="sm"/>
            <a:tailEnd type="none" w="sm" len="sm"/>
          </a:ln>
        </p:spPr>
        <p:txBody>
          <a:bodyPr/>
          <a:lstStyle/>
          <a:p>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E2A559A4-AC4E-5536-0E8E-E2CD9A2B4742}"/>
            </a:ext>
          </a:extLst>
        </p:cNvPr>
        <p:cNvGrpSpPr/>
        <p:nvPr/>
      </p:nvGrpSpPr>
      <p:grpSpPr>
        <a:xfrm>
          <a:off x="0" y="0"/>
          <a:ext cx="0" cy="0"/>
          <a:chOff x="0" y="0"/>
          <a:chExt cx="0" cy="0"/>
        </a:xfrm>
      </p:grpSpPr>
      <p:pic>
        <p:nvPicPr>
          <p:cNvPr id="5" name="Resim 4" descr="metin, ekran görüntüsü, yazılım, bilgisayar simgesi içeren bir resim&#10;&#10;Yapay zeka tarafından oluşturulan içerik yanlış olabilir.">
            <a:extLst>
              <a:ext uri="{FF2B5EF4-FFF2-40B4-BE49-F238E27FC236}">
                <a16:creationId xmlns:a16="http://schemas.microsoft.com/office/drawing/2014/main" id="{2F532A70-9DC1-729E-E444-07C15C693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215743"/>
            <a:ext cx="12434905" cy="4920137"/>
          </a:xfrm>
          <a:prstGeom prst="rect">
            <a:avLst/>
          </a:prstGeom>
        </p:spPr>
      </p:pic>
      <p:pic>
        <p:nvPicPr>
          <p:cNvPr id="7" name="Resim 6" descr="metin, ekran görüntüsü, yazılım, bilgisayar simgesi içeren bir resim&#10;&#10;Yapay zeka tarafından oluşturulan içerik yanlış olabilir.">
            <a:extLst>
              <a:ext uri="{FF2B5EF4-FFF2-40B4-BE49-F238E27FC236}">
                <a16:creationId xmlns:a16="http://schemas.microsoft.com/office/drawing/2014/main" id="{551F69CA-C4AD-66DB-5DE8-1316E5E19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240" y="5354477"/>
            <a:ext cx="11913416" cy="4724400"/>
          </a:xfrm>
          <a:prstGeom prst="rect">
            <a:avLst/>
          </a:prstGeom>
        </p:spPr>
      </p:pic>
      <p:sp>
        <p:nvSpPr>
          <p:cNvPr id="8" name="Metin kutusu 7">
            <a:extLst>
              <a:ext uri="{FF2B5EF4-FFF2-40B4-BE49-F238E27FC236}">
                <a16:creationId xmlns:a16="http://schemas.microsoft.com/office/drawing/2014/main" id="{3D5F9CA3-D0A3-D727-DE7F-F72AFE89F117}"/>
              </a:ext>
            </a:extLst>
          </p:cNvPr>
          <p:cNvSpPr txBox="1"/>
          <p:nvPr/>
        </p:nvSpPr>
        <p:spPr>
          <a:xfrm>
            <a:off x="152400" y="2247900"/>
            <a:ext cx="5449265" cy="646331"/>
          </a:xfrm>
          <a:prstGeom prst="rect">
            <a:avLst/>
          </a:prstGeom>
          <a:noFill/>
        </p:spPr>
        <p:txBody>
          <a:bodyPr wrap="square" rtlCol="0">
            <a:spAutoFit/>
          </a:bodyPr>
          <a:lstStyle/>
          <a:p>
            <a:r>
              <a:rPr lang="tr-TR" sz="3600" b="1" dirty="0">
                <a:latin typeface="Inter" panose="020B0604020202020204" charset="0"/>
                <a:ea typeface="Inter" panose="020B0604020202020204" charset="0"/>
              </a:rPr>
              <a:t>Sepete Ekleme İşlemi</a:t>
            </a:r>
          </a:p>
        </p:txBody>
      </p:sp>
      <p:sp>
        <p:nvSpPr>
          <p:cNvPr id="9" name="Metin kutusu 8">
            <a:extLst>
              <a:ext uri="{FF2B5EF4-FFF2-40B4-BE49-F238E27FC236}">
                <a16:creationId xmlns:a16="http://schemas.microsoft.com/office/drawing/2014/main" id="{9165CAAA-DB6D-D3A1-63AA-F8ADA53D2DC4}"/>
              </a:ext>
            </a:extLst>
          </p:cNvPr>
          <p:cNvSpPr txBox="1"/>
          <p:nvPr/>
        </p:nvSpPr>
        <p:spPr>
          <a:xfrm>
            <a:off x="152400" y="7175657"/>
            <a:ext cx="5449265" cy="646331"/>
          </a:xfrm>
          <a:prstGeom prst="rect">
            <a:avLst/>
          </a:prstGeom>
          <a:noFill/>
        </p:spPr>
        <p:txBody>
          <a:bodyPr wrap="square" rtlCol="0">
            <a:spAutoFit/>
          </a:bodyPr>
          <a:lstStyle/>
          <a:p>
            <a:r>
              <a:rPr lang="tr-TR" sz="3600" b="1" dirty="0">
                <a:latin typeface="Inter" panose="020B0604020202020204" charset="0"/>
                <a:ea typeface="Inter" panose="020B0604020202020204" charset="0"/>
              </a:rPr>
              <a:t>Favori Ekleme İşlemi</a:t>
            </a:r>
          </a:p>
        </p:txBody>
      </p:sp>
    </p:spTree>
    <p:extLst>
      <p:ext uri="{BB962C8B-B14F-4D97-AF65-F5344CB8AC3E}">
        <p14:creationId xmlns:p14="http://schemas.microsoft.com/office/powerpoint/2010/main" val="65216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1EDB1-B127-AC7A-E982-E787B906AA8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B04714C-A91E-63A3-EDF9-BF2206BB4B6D}"/>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Ürün Detay Sayfası</a:t>
            </a:r>
          </a:p>
        </p:txBody>
      </p:sp>
      <p:sp>
        <p:nvSpPr>
          <p:cNvPr id="3" name="Alt Başlık 2">
            <a:extLst>
              <a:ext uri="{FF2B5EF4-FFF2-40B4-BE49-F238E27FC236}">
                <a16:creationId xmlns:a16="http://schemas.microsoft.com/office/drawing/2014/main" id="{83BA154D-76D0-A9F0-9CB0-2B7417E38E06}"/>
              </a:ext>
            </a:extLst>
          </p:cNvPr>
          <p:cNvSpPr>
            <a:spLocks noGrp="1"/>
          </p:cNvSpPr>
          <p:nvPr>
            <p:ph type="subTitle" idx="1"/>
          </p:nvPr>
        </p:nvSpPr>
        <p:spPr>
          <a:xfrm>
            <a:off x="685800" y="2324100"/>
            <a:ext cx="17068800" cy="685800"/>
          </a:xfrm>
        </p:spPr>
        <p:txBody>
          <a:bodyPr>
            <a:normAutofit/>
          </a:bodyPr>
          <a:lstStyle/>
          <a:p>
            <a:pPr algn="l"/>
            <a:r>
              <a:rPr lang="tr-TR" sz="2800" dirty="0">
                <a:solidFill>
                  <a:schemeClr val="tx1"/>
                </a:solidFill>
                <a:latin typeface="Inter" panose="020B0604020202020204" charset="0"/>
                <a:ea typeface="Inter" panose="020B0604020202020204" charset="0"/>
              </a:rPr>
              <a:t>Bu sayfada ürünler hakkında diğer detaylara </a:t>
            </a:r>
            <a:r>
              <a:rPr lang="tr-TR" sz="2800" dirty="0" err="1">
                <a:solidFill>
                  <a:schemeClr val="tx1"/>
                </a:solidFill>
                <a:latin typeface="Inter" panose="020B0604020202020204" charset="0"/>
                <a:ea typeface="Inter" panose="020B0604020202020204" charset="0"/>
              </a:rPr>
              <a:t>ulaşılabilir.Sepet</a:t>
            </a:r>
            <a:r>
              <a:rPr lang="tr-TR" sz="2800" dirty="0">
                <a:solidFill>
                  <a:schemeClr val="tx1"/>
                </a:solidFill>
                <a:latin typeface="Inter" panose="020B0604020202020204" charset="0"/>
                <a:ea typeface="Inter" panose="020B0604020202020204" charset="0"/>
              </a:rPr>
              <a:t> ve favori işlemleri yapılabilir.</a:t>
            </a:r>
          </a:p>
        </p:txBody>
      </p:sp>
      <p:pic>
        <p:nvPicPr>
          <p:cNvPr id="5" name="Resim 4">
            <a:extLst>
              <a:ext uri="{FF2B5EF4-FFF2-40B4-BE49-F238E27FC236}">
                <a16:creationId xmlns:a16="http://schemas.microsoft.com/office/drawing/2014/main" id="{8C274C1F-A42D-322F-4A70-628E2B81E85D}"/>
              </a:ext>
            </a:extLst>
          </p:cNvPr>
          <p:cNvPicPr>
            <a:picLocks noChangeAspect="1"/>
          </p:cNvPicPr>
          <p:nvPr/>
        </p:nvPicPr>
        <p:blipFill>
          <a:blip r:embed="rId2"/>
          <a:stretch>
            <a:fillRect/>
          </a:stretch>
        </p:blipFill>
        <p:spPr>
          <a:xfrm>
            <a:off x="2438400" y="3048000"/>
            <a:ext cx="12649200" cy="5749636"/>
          </a:xfrm>
          <a:prstGeom prst="rect">
            <a:avLst/>
          </a:prstGeom>
        </p:spPr>
      </p:pic>
    </p:spTree>
    <p:extLst>
      <p:ext uri="{BB962C8B-B14F-4D97-AF65-F5344CB8AC3E}">
        <p14:creationId xmlns:p14="http://schemas.microsoft.com/office/powerpoint/2010/main" val="388907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B0FF3-C476-3229-0BD0-9F48CB3FBB6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9E5E4B2-B66D-DADD-6C97-A1F877FD5E73}"/>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Giriş – Kayıt Sayfası</a:t>
            </a:r>
          </a:p>
        </p:txBody>
      </p:sp>
      <p:sp>
        <p:nvSpPr>
          <p:cNvPr id="3" name="Alt Başlık 2">
            <a:extLst>
              <a:ext uri="{FF2B5EF4-FFF2-40B4-BE49-F238E27FC236}">
                <a16:creationId xmlns:a16="http://schemas.microsoft.com/office/drawing/2014/main" id="{6E3BA1D2-92B1-4B19-B3DF-C49ECDA2793F}"/>
              </a:ext>
            </a:extLst>
          </p:cNvPr>
          <p:cNvSpPr>
            <a:spLocks noGrp="1"/>
          </p:cNvSpPr>
          <p:nvPr>
            <p:ph type="subTitle" idx="1"/>
          </p:nvPr>
        </p:nvSpPr>
        <p:spPr>
          <a:xfrm>
            <a:off x="685800" y="2324100"/>
            <a:ext cx="17068800" cy="1371600"/>
          </a:xfrm>
        </p:spPr>
        <p:txBody>
          <a:bodyPr>
            <a:normAutofit/>
          </a:bodyPr>
          <a:lstStyle/>
          <a:p>
            <a:pPr algn="l"/>
            <a:r>
              <a:rPr lang="tr-TR" sz="2500" dirty="0">
                <a:solidFill>
                  <a:schemeClr val="tx1"/>
                </a:solidFill>
                <a:latin typeface="Inter" panose="020B0604020202020204" charset="0"/>
                <a:ea typeface="Inter" panose="020B0604020202020204" charset="0"/>
              </a:rPr>
              <a:t>Bu sayfada giriş ve kayıt işlemleri gerçekleştirilebilir. Kayıt olurken bilgiler belirli kurallara uymak </a:t>
            </a:r>
            <a:r>
              <a:rPr lang="tr-TR" sz="2500" dirty="0" err="1">
                <a:solidFill>
                  <a:schemeClr val="tx1"/>
                </a:solidFill>
                <a:latin typeface="Inter" panose="020B0604020202020204" charset="0"/>
                <a:ea typeface="Inter" panose="020B0604020202020204" charset="0"/>
              </a:rPr>
              <a:t>zorunda.Bu</a:t>
            </a:r>
            <a:r>
              <a:rPr lang="tr-TR" sz="2500" dirty="0">
                <a:solidFill>
                  <a:schemeClr val="tx1"/>
                </a:solidFill>
                <a:latin typeface="Inter" panose="020B0604020202020204" charset="0"/>
                <a:ea typeface="Inter" panose="020B0604020202020204" charset="0"/>
              </a:rPr>
              <a:t> bilgilerin uygun formda olmasının gerekli kontrolleri </a:t>
            </a:r>
            <a:r>
              <a:rPr lang="tr-TR" sz="2500" dirty="0" err="1">
                <a:solidFill>
                  <a:schemeClr val="tx1"/>
                </a:solidFill>
                <a:latin typeface="Inter" panose="020B0604020202020204" charset="0"/>
                <a:ea typeface="Inter" panose="020B0604020202020204" charset="0"/>
              </a:rPr>
              <a:t>sağlanıyor.Eğer</a:t>
            </a:r>
            <a:r>
              <a:rPr lang="tr-TR" sz="2500" dirty="0">
                <a:solidFill>
                  <a:schemeClr val="tx1"/>
                </a:solidFill>
                <a:latin typeface="Inter" panose="020B0604020202020204" charset="0"/>
                <a:ea typeface="Inter" panose="020B0604020202020204" charset="0"/>
              </a:rPr>
              <a:t> uygun formda değilse kayıt işlemi yapılmaz ve gerekli şartlar kullanıcıya </a:t>
            </a:r>
            <a:r>
              <a:rPr lang="tr-TR" sz="2500" dirty="0" err="1">
                <a:solidFill>
                  <a:schemeClr val="tx1"/>
                </a:solidFill>
                <a:latin typeface="Inter" panose="020B0604020202020204" charset="0"/>
                <a:ea typeface="Inter" panose="020B0604020202020204" charset="0"/>
              </a:rPr>
              <a:t>iletilir.Kullanıcının</a:t>
            </a:r>
            <a:r>
              <a:rPr lang="tr-TR" sz="2500" dirty="0">
                <a:solidFill>
                  <a:schemeClr val="tx1"/>
                </a:solidFill>
                <a:latin typeface="Inter" panose="020B0604020202020204" charset="0"/>
                <a:ea typeface="Inter" panose="020B0604020202020204" charset="0"/>
              </a:rPr>
              <a:t> sepet ve </a:t>
            </a:r>
            <a:r>
              <a:rPr lang="tr-TR" sz="2500" dirty="0" err="1">
                <a:solidFill>
                  <a:schemeClr val="tx1"/>
                </a:solidFill>
                <a:latin typeface="Inter" panose="020B0604020202020204" charset="0"/>
                <a:ea typeface="Inter" panose="020B0604020202020204" charset="0"/>
              </a:rPr>
              <a:t>favorileme</a:t>
            </a:r>
            <a:r>
              <a:rPr lang="tr-TR" sz="2500" dirty="0">
                <a:solidFill>
                  <a:schemeClr val="tx1"/>
                </a:solidFill>
                <a:latin typeface="Inter" panose="020B0604020202020204" charset="0"/>
                <a:ea typeface="Inter" panose="020B0604020202020204" charset="0"/>
              </a:rPr>
              <a:t> işlemleri için hesabı olması gereklidir.</a:t>
            </a:r>
          </a:p>
        </p:txBody>
      </p:sp>
      <p:pic>
        <p:nvPicPr>
          <p:cNvPr id="5" name="Resim 4" descr="elektronik donanım, dizüstü, elektronik cihaz, giriş cihazı içeren bir resim&#10;&#10;Yapay zeka tarafından oluşturulan içerik yanlış olabilir.">
            <a:extLst>
              <a:ext uri="{FF2B5EF4-FFF2-40B4-BE49-F238E27FC236}">
                <a16:creationId xmlns:a16="http://schemas.microsoft.com/office/drawing/2014/main" id="{D20870C8-1745-8261-6B2E-3C9F1F396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3718560"/>
            <a:ext cx="11105707" cy="5341619"/>
          </a:xfrm>
          <a:prstGeom prst="rect">
            <a:avLst/>
          </a:prstGeom>
        </p:spPr>
      </p:pic>
    </p:spTree>
    <p:extLst>
      <p:ext uri="{BB962C8B-B14F-4D97-AF65-F5344CB8AC3E}">
        <p14:creationId xmlns:p14="http://schemas.microsoft.com/office/powerpoint/2010/main" val="3808171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2E475E69-7348-43BD-2B4E-008540C98FFA}"/>
            </a:ext>
          </a:extLst>
        </p:cNvPr>
        <p:cNvGrpSpPr/>
        <p:nvPr/>
      </p:nvGrpSpPr>
      <p:grpSpPr>
        <a:xfrm>
          <a:off x="0" y="0"/>
          <a:ext cx="0" cy="0"/>
          <a:chOff x="0" y="0"/>
          <a:chExt cx="0" cy="0"/>
        </a:xfrm>
      </p:grpSpPr>
      <p:pic>
        <p:nvPicPr>
          <p:cNvPr id="9" name="Resim 8" descr="dizüstü, elektronik cihaz, küçük alet, giriş cihazı içeren bir resim&#10;&#10;Yapay zeka tarafından oluşturulan içerik yanlış olabilir.">
            <a:extLst>
              <a:ext uri="{FF2B5EF4-FFF2-40B4-BE49-F238E27FC236}">
                <a16:creationId xmlns:a16="http://schemas.microsoft.com/office/drawing/2014/main" id="{51E76C42-06C1-09C9-D7A9-50890C02B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78387"/>
            <a:ext cx="9982200" cy="4759621"/>
          </a:xfrm>
          <a:prstGeom prst="rect">
            <a:avLst/>
          </a:prstGeom>
        </p:spPr>
      </p:pic>
      <p:pic>
        <p:nvPicPr>
          <p:cNvPr id="11" name="Resim 10" descr="dizüstü, elektronik cihaz, ekran görüntüsü, küçük alet içeren bir resim&#10;&#10;Yapay zeka tarafından oluşturulan içerik yanlış olabilir.">
            <a:extLst>
              <a:ext uri="{FF2B5EF4-FFF2-40B4-BE49-F238E27FC236}">
                <a16:creationId xmlns:a16="http://schemas.microsoft.com/office/drawing/2014/main" id="{D38085AF-1DDA-05E1-30AE-03946AE6E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756" y="4991100"/>
            <a:ext cx="10616766" cy="5117513"/>
          </a:xfrm>
          <a:prstGeom prst="rect">
            <a:avLst/>
          </a:prstGeom>
        </p:spPr>
      </p:pic>
      <p:sp>
        <p:nvSpPr>
          <p:cNvPr id="12" name="Metin kutusu 11">
            <a:extLst>
              <a:ext uri="{FF2B5EF4-FFF2-40B4-BE49-F238E27FC236}">
                <a16:creationId xmlns:a16="http://schemas.microsoft.com/office/drawing/2014/main" id="{7CBCBCEF-F49D-4479-87F2-84342C30E7FF}"/>
              </a:ext>
            </a:extLst>
          </p:cNvPr>
          <p:cNvSpPr txBox="1"/>
          <p:nvPr/>
        </p:nvSpPr>
        <p:spPr>
          <a:xfrm>
            <a:off x="11811000" y="1714500"/>
            <a:ext cx="4540484" cy="769441"/>
          </a:xfrm>
          <a:prstGeom prst="rect">
            <a:avLst/>
          </a:prstGeom>
          <a:noFill/>
        </p:spPr>
        <p:txBody>
          <a:bodyPr wrap="square" rtlCol="0">
            <a:spAutoFit/>
          </a:bodyPr>
          <a:lstStyle/>
          <a:p>
            <a:r>
              <a:rPr lang="tr-TR" sz="4400" b="1" dirty="0">
                <a:latin typeface="Inter" panose="020B0604020202020204" charset="0"/>
                <a:ea typeface="Inter" panose="020B0604020202020204" charset="0"/>
              </a:rPr>
              <a:t>Kayıt Sekmesi</a:t>
            </a:r>
          </a:p>
        </p:txBody>
      </p:sp>
      <p:sp>
        <p:nvSpPr>
          <p:cNvPr id="14" name="Metin kutusu 13">
            <a:extLst>
              <a:ext uri="{FF2B5EF4-FFF2-40B4-BE49-F238E27FC236}">
                <a16:creationId xmlns:a16="http://schemas.microsoft.com/office/drawing/2014/main" id="{50D686D2-D574-3729-D992-7385DA18D2DE}"/>
              </a:ext>
            </a:extLst>
          </p:cNvPr>
          <p:cNvSpPr txBox="1"/>
          <p:nvPr/>
        </p:nvSpPr>
        <p:spPr>
          <a:xfrm>
            <a:off x="1412379" y="6743700"/>
            <a:ext cx="3235821" cy="1323439"/>
          </a:xfrm>
          <a:prstGeom prst="rect">
            <a:avLst/>
          </a:prstGeom>
          <a:noFill/>
        </p:spPr>
        <p:txBody>
          <a:bodyPr wrap="square">
            <a:spAutoFit/>
          </a:bodyPr>
          <a:lstStyle/>
          <a:p>
            <a:r>
              <a:rPr lang="tr-TR" sz="4000" b="1" dirty="0">
                <a:latin typeface="Inter" panose="020B0604020202020204" charset="0"/>
                <a:ea typeface="Inter" panose="020B0604020202020204" charset="0"/>
              </a:rPr>
              <a:t>Başarısız Doğrulama </a:t>
            </a:r>
          </a:p>
        </p:txBody>
      </p:sp>
    </p:spTree>
    <p:extLst>
      <p:ext uri="{BB962C8B-B14F-4D97-AF65-F5344CB8AC3E}">
        <p14:creationId xmlns:p14="http://schemas.microsoft.com/office/powerpoint/2010/main" val="3847141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4A037-BED3-F987-2983-2CF8513840D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1F17780-5A0D-9DCF-E532-3742A255939D}"/>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Sepet Sayfası</a:t>
            </a:r>
          </a:p>
        </p:txBody>
      </p:sp>
      <p:sp>
        <p:nvSpPr>
          <p:cNvPr id="3" name="Alt Başlık 2">
            <a:extLst>
              <a:ext uri="{FF2B5EF4-FFF2-40B4-BE49-F238E27FC236}">
                <a16:creationId xmlns:a16="http://schemas.microsoft.com/office/drawing/2014/main" id="{5D0D7B21-4EAB-C447-097B-4F4CFEB3238B}"/>
              </a:ext>
            </a:extLst>
          </p:cNvPr>
          <p:cNvSpPr>
            <a:spLocks noGrp="1"/>
          </p:cNvSpPr>
          <p:nvPr>
            <p:ph type="subTitle" idx="1"/>
          </p:nvPr>
        </p:nvSpPr>
        <p:spPr>
          <a:xfrm>
            <a:off x="685800" y="2324100"/>
            <a:ext cx="17068800" cy="762000"/>
          </a:xfrm>
        </p:spPr>
        <p:txBody>
          <a:bodyPr>
            <a:normAutofit fontScale="92500" lnSpcReduction="10000"/>
          </a:bodyPr>
          <a:lstStyle/>
          <a:p>
            <a:pPr algn="l"/>
            <a:r>
              <a:rPr lang="tr-TR" sz="2600" dirty="0">
                <a:solidFill>
                  <a:schemeClr val="tx1"/>
                </a:solidFill>
                <a:latin typeface="Inter" panose="020B0604020202020204" charset="0"/>
                <a:ea typeface="Inter" panose="020B0604020202020204" charset="0"/>
              </a:rPr>
              <a:t>Bu sayfa üzerinde sepetten ürün kaldırılabilir miktarı </a:t>
            </a:r>
            <a:r>
              <a:rPr lang="tr-TR" sz="2600" dirty="0" err="1">
                <a:solidFill>
                  <a:schemeClr val="tx1"/>
                </a:solidFill>
                <a:latin typeface="Inter" panose="020B0604020202020204" charset="0"/>
                <a:ea typeface="Inter" panose="020B0604020202020204" charset="0"/>
              </a:rPr>
              <a:t>değiştirilebilir.Sepet</a:t>
            </a:r>
            <a:r>
              <a:rPr lang="tr-TR" sz="2600" dirty="0">
                <a:solidFill>
                  <a:schemeClr val="tx1"/>
                </a:solidFill>
                <a:latin typeface="Inter" panose="020B0604020202020204" charset="0"/>
                <a:ea typeface="Inter" panose="020B0604020202020204" charset="0"/>
              </a:rPr>
              <a:t> tutarı bilgileri </a:t>
            </a:r>
            <a:r>
              <a:rPr lang="tr-TR" sz="2600" dirty="0" err="1">
                <a:solidFill>
                  <a:schemeClr val="tx1"/>
                </a:solidFill>
                <a:latin typeface="Inter" panose="020B0604020202020204" charset="0"/>
                <a:ea typeface="Inter" panose="020B0604020202020204" charset="0"/>
              </a:rPr>
              <a:t>görüntülenebilir.Bu</a:t>
            </a:r>
            <a:r>
              <a:rPr lang="tr-TR" sz="2600" dirty="0">
                <a:solidFill>
                  <a:schemeClr val="tx1"/>
                </a:solidFill>
                <a:latin typeface="Inter" panose="020B0604020202020204" charset="0"/>
                <a:ea typeface="Inter" panose="020B0604020202020204" charset="0"/>
              </a:rPr>
              <a:t> sayfaya giriş yapılmadan ulaşılamaz.</a:t>
            </a:r>
          </a:p>
        </p:txBody>
      </p:sp>
      <p:pic>
        <p:nvPicPr>
          <p:cNvPr id="5" name="Resim 4">
            <a:extLst>
              <a:ext uri="{FF2B5EF4-FFF2-40B4-BE49-F238E27FC236}">
                <a16:creationId xmlns:a16="http://schemas.microsoft.com/office/drawing/2014/main" id="{EA2E8E8F-90F4-9D2C-1644-D9673AB9C6CE}"/>
              </a:ext>
            </a:extLst>
          </p:cNvPr>
          <p:cNvPicPr>
            <a:picLocks noChangeAspect="1"/>
          </p:cNvPicPr>
          <p:nvPr/>
        </p:nvPicPr>
        <p:blipFill>
          <a:blip r:embed="rId2"/>
          <a:stretch>
            <a:fillRect/>
          </a:stretch>
        </p:blipFill>
        <p:spPr>
          <a:xfrm>
            <a:off x="2286000" y="3390899"/>
            <a:ext cx="12593218" cy="5806012"/>
          </a:xfrm>
          <a:prstGeom prst="rect">
            <a:avLst/>
          </a:prstGeom>
        </p:spPr>
      </p:pic>
    </p:spTree>
    <p:extLst>
      <p:ext uri="{BB962C8B-B14F-4D97-AF65-F5344CB8AC3E}">
        <p14:creationId xmlns:p14="http://schemas.microsoft.com/office/powerpoint/2010/main" val="84536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76871-908F-6681-38FB-FA1643DA347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96C9BDB-428B-4414-8DFD-66402AA65517}"/>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Favoriler Sayfası</a:t>
            </a:r>
          </a:p>
        </p:txBody>
      </p:sp>
      <p:sp>
        <p:nvSpPr>
          <p:cNvPr id="3" name="Alt Başlık 2">
            <a:extLst>
              <a:ext uri="{FF2B5EF4-FFF2-40B4-BE49-F238E27FC236}">
                <a16:creationId xmlns:a16="http://schemas.microsoft.com/office/drawing/2014/main" id="{6B58CAF3-DB83-330F-6248-43AEF65DE344}"/>
              </a:ext>
            </a:extLst>
          </p:cNvPr>
          <p:cNvSpPr>
            <a:spLocks noGrp="1"/>
          </p:cNvSpPr>
          <p:nvPr>
            <p:ph type="subTitle" idx="1"/>
          </p:nvPr>
        </p:nvSpPr>
        <p:spPr>
          <a:xfrm>
            <a:off x="685800" y="2324100"/>
            <a:ext cx="17068800" cy="1066799"/>
          </a:xfrm>
        </p:spPr>
        <p:txBody>
          <a:bodyPr>
            <a:normAutofit/>
          </a:bodyPr>
          <a:lstStyle/>
          <a:p>
            <a:pPr algn="l"/>
            <a:r>
              <a:rPr lang="tr-TR" sz="2800" dirty="0">
                <a:solidFill>
                  <a:schemeClr val="tx1"/>
                </a:solidFill>
                <a:latin typeface="Inter" panose="020B0604020202020204" charset="0"/>
                <a:ea typeface="Inter" panose="020B0604020202020204" charset="0"/>
              </a:rPr>
              <a:t>Bu sayfa üzerinden favoriler </a:t>
            </a:r>
            <a:r>
              <a:rPr lang="tr-TR" sz="2800" dirty="0" err="1">
                <a:solidFill>
                  <a:schemeClr val="tx1"/>
                </a:solidFill>
                <a:latin typeface="Inter" panose="020B0604020202020204" charset="0"/>
                <a:ea typeface="Inter" panose="020B0604020202020204" charset="0"/>
              </a:rPr>
              <a:t>görüntülenebilir.İstenilirse</a:t>
            </a:r>
            <a:r>
              <a:rPr lang="tr-TR" sz="2800" dirty="0">
                <a:solidFill>
                  <a:schemeClr val="tx1"/>
                </a:solidFill>
                <a:latin typeface="Inter" panose="020B0604020202020204" charset="0"/>
                <a:ea typeface="Inter" panose="020B0604020202020204" charset="0"/>
              </a:rPr>
              <a:t> çıkarma işlemi yapılabilir. Bu sayfaya giriş yapılmadan ulaşılamaz.</a:t>
            </a:r>
          </a:p>
        </p:txBody>
      </p:sp>
      <p:pic>
        <p:nvPicPr>
          <p:cNvPr id="5" name="Resim 4">
            <a:extLst>
              <a:ext uri="{FF2B5EF4-FFF2-40B4-BE49-F238E27FC236}">
                <a16:creationId xmlns:a16="http://schemas.microsoft.com/office/drawing/2014/main" id="{38FF37F3-583E-6769-3A8C-94FDC0C51D89}"/>
              </a:ext>
            </a:extLst>
          </p:cNvPr>
          <p:cNvPicPr>
            <a:picLocks noChangeAspect="1"/>
          </p:cNvPicPr>
          <p:nvPr/>
        </p:nvPicPr>
        <p:blipFill>
          <a:blip r:embed="rId2"/>
          <a:stretch>
            <a:fillRect/>
          </a:stretch>
        </p:blipFill>
        <p:spPr>
          <a:xfrm>
            <a:off x="2971800" y="3543300"/>
            <a:ext cx="11938083" cy="5945096"/>
          </a:xfrm>
          <a:prstGeom prst="rect">
            <a:avLst/>
          </a:prstGeom>
        </p:spPr>
      </p:pic>
    </p:spTree>
    <p:extLst>
      <p:ext uri="{BB962C8B-B14F-4D97-AF65-F5344CB8AC3E}">
        <p14:creationId xmlns:p14="http://schemas.microsoft.com/office/powerpoint/2010/main" val="2038699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C5953-90CA-33BE-ACCD-6CB2C150558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37F9988-0021-BB38-6F84-85BB03283677}"/>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Profil Sayfası</a:t>
            </a:r>
          </a:p>
        </p:txBody>
      </p:sp>
      <p:sp>
        <p:nvSpPr>
          <p:cNvPr id="3" name="Alt Başlık 2">
            <a:extLst>
              <a:ext uri="{FF2B5EF4-FFF2-40B4-BE49-F238E27FC236}">
                <a16:creationId xmlns:a16="http://schemas.microsoft.com/office/drawing/2014/main" id="{67574A68-5BA0-28B2-C534-1E0EACE518AB}"/>
              </a:ext>
            </a:extLst>
          </p:cNvPr>
          <p:cNvSpPr>
            <a:spLocks noGrp="1"/>
          </p:cNvSpPr>
          <p:nvPr>
            <p:ph type="subTitle" idx="1"/>
          </p:nvPr>
        </p:nvSpPr>
        <p:spPr>
          <a:xfrm>
            <a:off x="685800" y="2324100"/>
            <a:ext cx="17068800" cy="1066799"/>
          </a:xfrm>
        </p:spPr>
        <p:txBody>
          <a:bodyPr>
            <a:normAutofit/>
          </a:bodyPr>
          <a:lstStyle/>
          <a:p>
            <a:pPr algn="l"/>
            <a:r>
              <a:rPr lang="tr-TR" sz="2800" dirty="0">
                <a:solidFill>
                  <a:schemeClr val="tx1"/>
                </a:solidFill>
                <a:latin typeface="Inter" panose="020B0604020202020204" charset="0"/>
                <a:ea typeface="Inter" panose="020B0604020202020204" charset="0"/>
              </a:rPr>
              <a:t>Buradan profil ile alakalı detaylara </a:t>
            </a:r>
            <a:r>
              <a:rPr lang="tr-TR" sz="2800" dirty="0" err="1">
                <a:solidFill>
                  <a:schemeClr val="tx1"/>
                </a:solidFill>
                <a:latin typeface="Inter" panose="020B0604020202020204" charset="0"/>
                <a:ea typeface="Inter" panose="020B0604020202020204" charset="0"/>
              </a:rPr>
              <a:t>ulaşılabilir.İstenilirse</a:t>
            </a:r>
            <a:r>
              <a:rPr lang="tr-TR" sz="2800" dirty="0">
                <a:solidFill>
                  <a:schemeClr val="tx1"/>
                </a:solidFill>
                <a:latin typeface="Inter" panose="020B0604020202020204" charset="0"/>
                <a:ea typeface="Inter" panose="020B0604020202020204" charset="0"/>
              </a:rPr>
              <a:t> başka hesaba geçmek için çıkış yapılabilir. Bu sayfaya giriş yapılmadan ulaşılamaz.</a:t>
            </a:r>
          </a:p>
        </p:txBody>
      </p:sp>
      <p:pic>
        <p:nvPicPr>
          <p:cNvPr id="5" name="Resim 4">
            <a:extLst>
              <a:ext uri="{FF2B5EF4-FFF2-40B4-BE49-F238E27FC236}">
                <a16:creationId xmlns:a16="http://schemas.microsoft.com/office/drawing/2014/main" id="{41443746-BA4F-670A-3917-B80A2C0B8399}"/>
              </a:ext>
            </a:extLst>
          </p:cNvPr>
          <p:cNvPicPr>
            <a:picLocks noChangeAspect="1"/>
          </p:cNvPicPr>
          <p:nvPr/>
        </p:nvPicPr>
        <p:blipFill>
          <a:blip r:embed="rId2"/>
          <a:stretch>
            <a:fillRect/>
          </a:stretch>
        </p:blipFill>
        <p:spPr>
          <a:xfrm>
            <a:off x="3048000" y="3501354"/>
            <a:ext cx="12940859" cy="5566445"/>
          </a:xfrm>
          <a:prstGeom prst="rect">
            <a:avLst/>
          </a:prstGeom>
        </p:spPr>
      </p:pic>
    </p:spTree>
    <p:extLst>
      <p:ext uri="{BB962C8B-B14F-4D97-AF65-F5344CB8AC3E}">
        <p14:creationId xmlns:p14="http://schemas.microsoft.com/office/powerpoint/2010/main" val="1720190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8A02-939D-F227-3F44-DB44D16744E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E71C5C1-8EC0-ED33-876F-4B1FA07CAE18}"/>
              </a:ext>
            </a:extLst>
          </p:cNvPr>
          <p:cNvSpPr>
            <a:spLocks noGrp="1"/>
          </p:cNvSpPr>
          <p:nvPr>
            <p:ph type="ctrTitle"/>
          </p:nvPr>
        </p:nvSpPr>
        <p:spPr>
          <a:xfrm>
            <a:off x="685800" y="1257301"/>
            <a:ext cx="17068800" cy="1066799"/>
          </a:xfrm>
        </p:spPr>
        <p:txBody>
          <a:bodyPr>
            <a:noAutofit/>
          </a:bodyPr>
          <a:lstStyle/>
          <a:p>
            <a:pPr algn="l"/>
            <a:r>
              <a:rPr lang="tr-TR" sz="5000" b="1" dirty="0" err="1">
                <a:latin typeface="Inter" panose="020B0604020202020204" charset="0"/>
                <a:ea typeface="Inter" panose="020B0604020202020204" charset="0"/>
              </a:rPr>
              <a:t>Error</a:t>
            </a:r>
            <a:r>
              <a:rPr lang="tr-TR" sz="5000" b="1" dirty="0">
                <a:latin typeface="Inter" panose="020B0604020202020204" charset="0"/>
                <a:ea typeface="Inter" panose="020B0604020202020204" charset="0"/>
              </a:rPr>
              <a:t> Sayfası </a:t>
            </a:r>
          </a:p>
        </p:txBody>
      </p:sp>
      <p:sp>
        <p:nvSpPr>
          <p:cNvPr id="3" name="Alt Başlık 2">
            <a:extLst>
              <a:ext uri="{FF2B5EF4-FFF2-40B4-BE49-F238E27FC236}">
                <a16:creationId xmlns:a16="http://schemas.microsoft.com/office/drawing/2014/main" id="{4A9780F5-954A-0B91-1CE0-7C031967D128}"/>
              </a:ext>
            </a:extLst>
          </p:cNvPr>
          <p:cNvSpPr>
            <a:spLocks noGrp="1"/>
          </p:cNvSpPr>
          <p:nvPr>
            <p:ph type="subTitle" idx="1"/>
          </p:nvPr>
        </p:nvSpPr>
        <p:spPr>
          <a:xfrm>
            <a:off x="685800" y="2324100"/>
            <a:ext cx="17068800" cy="762000"/>
          </a:xfrm>
        </p:spPr>
        <p:txBody>
          <a:bodyPr>
            <a:normAutofit/>
          </a:bodyPr>
          <a:lstStyle/>
          <a:p>
            <a:pPr algn="l"/>
            <a:r>
              <a:rPr lang="tr-TR" sz="2800" dirty="0">
                <a:solidFill>
                  <a:schemeClr val="tx1"/>
                </a:solidFill>
                <a:latin typeface="Inter" panose="020B0604020202020204" charset="0"/>
                <a:ea typeface="Inter" panose="020B0604020202020204" charset="0"/>
              </a:rPr>
              <a:t>Bu sayfalar hariç tanımlı olmayan bir sayfaya ulaşılmaya çalışıldığında alınacak ekrandır.</a:t>
            </a:r>
          </a:p>
        </p:txBody>
      </p:sp>
      <p:pic>
        <p:nvPicPr>
          <p:cNvPr id="5" name="Resim 4">
            <a:extLst>
              <a:ext uri="{FF2B5EF4-FFF2-40B4-BE49-F238E27FC236}">
                <a16:creationId xmlns:a16="http://schemas.microsoft.com/office/drawing/2014/main" id="{D521B217-109F-4C7F-BB13-64E5FA9444C1}"/>
              </a:ext>
            </a:extLst>
          </p:cNvPr>
          <p:cNvPicPr>
            <a:picLocks noChangeAspect="1"/>
          </p:cNvPicPr>
          <p:nvPr/>
        </p:nvPicPr>
        <p:blipFill>
          <a:blip r:embed="rId2"/>
          <a:stretch>
            <a:fillRect/>
          </a:stretch>
        </p:blipFill>
        <p:spPr>
          <a:xfrm>
            <a:off x="2133600" y="3086100"/>
            <a:ext cx="13215719" cy="5991742"/>
          </a:xfrm>
          <a:prstGeom prst="rect">
            <a:avLst/>
          </a:prstGeom>
        </p:spPr>
      </p:pic>
    </p:spTree>
    <p:extLst>
      <p:ext uri="{BB962C8B-B14F-4D97-AF65-F5344CB8AC3E}">
        <p14:creationId xmlns:p14="http://schemas.microsoft.com/office/powerpoint/2010/main" val="69924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BBBFC-6E82-E3B4-8E4E-2DBA3B4E6A4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0D71A89-6DF1-ACD0-143A-38A14027FECA}"/>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Veri Yüklenme ,Bekleme Tasarımları(</a:t>
            </a:r>
            <a:r>
              <a:rPr lang="tr-TR" sz="5000" b="1" dirty="0" err="1">
                <a:latin typeface="Inter" panose="020B0604020202020204" charset="0"/>
                <a:ea typeface="Inter" panose="020B0604020202020204" charset="0"/>
              </a:rPr>
              <a:t>Loader’lar</a:t>
            </a:r>
            <a:r>
              <a:rPr lang="tr-TR" sz="5000" b="1" dirty="0">
                <a:latin typeface="Inter" panose="020B0604020202020204" charset="0"/>
                <a:ea typeface="Inter" panose="020B0604020202020204" charset="0"/>
              </a:rPr>
              <a:t>)</a:t>
            </a:r>
          </a:p>
        </p:txBody>
      </p:sp>
      <p:sp>
        <p:nvSpPr>
          <p:cNvPr id="3" name="Alt Başlık 2">
            <a:extLst>
              <a:ext uri="{FF2B5EF4-FFF2-40B4-BE49-F238E27FC236}">
                <a16:creationId xmlns:a16="http://schemas.microsoft.com/office/drawing/2014/main" id="{DF29BC03-D8B4-11E1-8327-EA614FB5B5F7}"/>
              </a:ext>
            </a:extLst>
          </p:cNvPr>
          <p:cNvSpPr>
            <a:spLocks noGrp="1"/>
          </p:cNvSpPr>
          <p:nvPr>
            <p:ph type="subTitle" idx="1"/>
          </p:nvPr>
        </p:nvSpPr>
        <p:spPr>
          <a:xfrm>
            <a:off x="685800" y="2324100"/>
            <a:ext cx="17068800" cy="1676400"/>
          </a:xfrm>
        </p:spPr>
        <p:txBody>
          <a:bodyPr>
            <a:normAutofit/>
          </a:bodyPr>
          <a:lstStyle/>
          <a:p>
            <a:pPr algn="l"/>
            <a:r>
              <a:rPr lang="tr-TR" sz="2500" dirty="0">
                <a:solidFill>
                  <a:schemeClr val="tx1"/>
                </a:solidFill>
                <a:latin typeface="Inter" panose="020B0604020202020204" charset="0"/>
                <a:ea typeface="Inter" panose="020B0604020202020204" charset="0"/>
              </a:rPr>
              <a:t>Ürün detay ve ürün listeleme kısımlarında veriler sunucudan çekilirken yoğunluğa göre belirli bir bekleme süresi </a:t>
            </a:r>
            <a:r>
              <a:rPr lang="tr-TR" sz="2500" dirty="0" err="1">
                <a:solidFill>
                  <a:schemeClr val="tx1"/>
                </a:solidFill>
                <a:latin typeface="Inter" panose="020B0604020202020204" charset="0"/>
                <a:ea typeface="Inter" panose="020B0604020202020204" charset="0"/>
              </a:rPr>
              <a:t>vardır.Bu</a:t>
            </a:r>
            <a:r>
              <a:rPr lang="tr-TR" sz="2500" dirty="0">
                <a:solidFill>
                  <a:schemeClr val="tx1"/>
                </a:solidFill>
                <a:latin typeface="Inter" panose="020B0604020202020204" charset="0"/>
                <a:ea typeface="Inter" panose="020B0604020202020204" charset="0"/>
              </a:rPr>
              <a:t> bekleme süresinde kullanıcıyı beklerken boş bir ekran göstermek yerine bir tasarım sunulabilir. Bir yükleyici (</a:t>
            </a:r>
            <a:r>
              <a:rPr lang="tr-TR" sz="2500" dirty="0" err="1">
                <a:solidFill>
                  <a:schemeClr val="tx1"/>
                </a:solidFill>
                <a:latin typeface="Inter" panose="020B0604020202020204" charset="0"/>
                <a:ea typeface="Inter" panose="020B0604020202020204" charset="0"/>
              </a:rPr>
              <a:t>loader</a:t>
            </a:r>
            <a:r>
              <a:rPr lang="tr-TR" sz="2500" dirty="0">
                <a:solidFill>
                  <a:schemeClr val="tx1"/>
                </a:solidFill>
                <a:latin typeface="Inter" panose="020B0604020202020204" charset="0"/>
                <a:ea typeface="Inter" panose="020B0604020202020204" charset="0"/>
              </a:rPr>
              <a:t>) </a:t>
            </a:r>
            <a:r>
              <a:rPr lang="tr-TR" sz="2500" dirty="0" err="1">
                <a:solidFill>
                  <a:schemeClr val="tx1"/>
                </a:solidFill>
                <a:latin typeface="Inter" panose="020B0604020202020204" charset="0"/>
                <a:ea typeface="Inter" panose="020B0604020202020204" charset="0"/>
              </a:rPr>
              <a:t>icon</a:t>
            </a:r>
            <a:r>
              <a:rPr lang="tr-TR" sz="2500" dirty="0">
                <a:solidFill>
                  <a:schemeClr val="tx1"/>
                </a:solidFill>
                <a:latin typeface="Inter" panose="020B0604020202020204" charset="0"/>
                <a:ea typeface="Inter" panose="020B0604020202020204" charset="0"/>
              </a:rPr>
              <a:t> veya yüklenen bölgenin temsili iskelet tasarımı </a:t>
            </a:r>
            <a:r>
              <a:rPr lang="tr-TR" sz="2500" dirty="0" err="1">
                <a:solidFill>
                  <a:schemeClr val="tx1"/>
                </a:solidFill>
                <a:latin typeface="Inter" panose="020B0604020202020204" charset="0"/>
                <a:ea typeface="Inter" panose="020B0604020202020204" charset="0"/>
              </a:rPr>
              <a:t>sunulabilir.Projede</a:t>
            </a:r>
            <a:r>
              <a:rPr lang="tr-TR" sz="2500" dirty="0">
                <a:solidFill>
                  <a:schemeClr val="tx1"/>
                </a:solidFill>
                <a:latin typeface="Inter" panose="020B0604020202020204" charset="0"/>
                <a:ea typeface="Inter" panose="020B0604020202020204" charset="0"/>
              </a:rPr>
              <a:t> ürün detay ,ürün listesinde kullanılan iskelet tasarımlar ve arama barında kullanılan yükleyici ikon yer almakta.</a:t>
            </a:r>
          </a:p>
          <a:p>
            <a:pPr algn="l"/>
            <a:endParaRPr lang="tr-TR" sz="2500" dirty="0">
              <a:solidFill>
                <a:schemeClr val="tx1"/>
              </a:solidFill>
              <a:latin typeface="Inter" panose="020B0604020202020204" charset="0"/>
              <a:ea typeface="Inter" panose="020B0604020202020204" charset="0"/>
            </a:endParaRPr>
          </a:p>
        </p:txBody>
      </p:sp>
      <p:pic>
        <p:nvPicPr>
          <p:cNvPr id="5" name="Resim 4" descr="ekran görüntüsü, metin, yazılım, tasarım içeren bir resim&#10;&#10;Yapay zeka tarafından oluşturulan içerik yanlış olabilir.">
            <a:extLst>
              <a:ext uri="{FF2B5EF4-FFF2-40B4-BE49-F238E27FC236}">
                <a16:creationId xmlns:a16="http://schemas.microsoft.com/office/drawing/2014/main" id="{FE078497-1B97-12CA-7A76-29F9D65B3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4152900"/>
            <a:ext cx="11297252" cy="5410200"/>
          </a:xfrm>
          <a:prstGeom prst="rect">
            <a:avLst/>
          </a:prstGeom>
        </p:spPr>
      </p:pic>
    </p:spTree>
    <p:extLst>
      <p:ext uri="{BB962C8B-B14F-4D97-AF65-F5344CB8AC3E}">
        <p14:creationId xmlns:p14="http://schemas.microsoft.com/office/powerpoint/2010/main" val="719170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0A5A232C-3BDC-0CFE-D7BA-66B8B4F62FC5}"/>
            </a:ext>
          </a:extLst>
        </p:cNvPr>
        <p:cNvGrpSpPr/>
        <p:nvPr/>
      </p:nvGrpSpPr>
      <p:grpSpPr>
        <a:xfrm>
          <a:off x="0" y="0"/>
          <a:ext cx="0" cy="0"/>
          <a:chOff x="0" y="0"/>
          <a:chExt cx="0" cy="0"/>
        </a:xfrm>
      </p:grpSpPr>
      <p:pic>
        <p:nvPicPr>
          <p:cNvPr id="9" name="Resim 8" descr="ekran görüntüsü, metin, yazılım içeren bir resim&#10;&#10;Yapay zeka tarafından oluşturulan içerik yanlış olabilir.">
            <a:extLst>
              <a:ext uri="{FF2B5EF4-FFF2-40B4-BE49-F238E27FC236}">
                <a16:creationId xmlns:a16="http://schemas.microsoft.com/office/drawing/2014/main" id="{B78031A5-069C-AF45-8167-FE4C02A86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8100"/>
            <a:ext cx="12874313" cy="6172156"/>
          </a:xfrm>
          <a:prstGeom prst="rect">
            <a:avLst/>
          </a:prstGeom>
        </p:spPr>
      </p:pic>
      <p:pic>
        <p:nvPicPr>
          <p:cNvPr id="11" name="Resim 10" descr="metin, ekran görüntüsü, çizgi içeren bir resim&#10;&#10;Yapay zeka tarafından oluşturulan içerik yanlış olabilir.">
            <a:extLst>
              <a:ext uri="{FF2B5EF4-FFF2-40B4-BE49-F238E27FC236}">
                <a16:creationId xmlns:a16="http://schemas.microsoft.com/office/drawing/2014/main" id="{BBDC96D5-2392-2FFC-E4C0-5DF316C64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380" y="6343504"/>
            <a:ext cx="10564752" cy="3867296"/>
          </a:xfrm>
          <a:prstGeom prst="rect">
            <a:avLst/>
          </a:prstGeom>
        </p:spPr>
      </p:pic>
    </p:spTree>
    <p:extLst>
      <p:ext uri="{BB962C8B-B14F-4D97-AF65-F5344CB8AC3E}">
        <p14:creationId xmlns:p14="http://schemas.microsoft.com/office/powerpoint/2010/main" val="250354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9600" y="2768907"/>
            <a:ext cx="17068800" cy="6357831"/>
          </a:xfrm>
          <a:prstGeom prst="rect">
            <a:avLst/>
          </a:prstGeom>
        </p:spPr>
        <p:txBody>
          <a:bodyPr wrap="square" lIns="0" tIns="0" rIns="0" bIns="0" rtlCol="0" anchor="t">
            <a:spAutoFit/>
          </a:bodyPr>
          <a:lstStyle/>
          <a:p>
            <a:pPr>
              <a:lnSpc>
                <a:spcPts val="6299"/>
              </a:lnSpc>
            </a:pPr>
            <a:r>
              <a:rPr lang="tr-TR" sz="3200" i="0" dirty="0">
                <a:solidFill>
                  <a:srgbClr val="000000"/>
                </a:solidFill>
                <a:effectLst/>
                <a:latin typeface="Inter" panose="020B0604020202020204" charset="0"/>
                <a:ea typeface="Inter" panose="020B0604020202020204" charset="0"/>
              </a:rPr>
              <a:t>Günlük hayatta teknolojik ürünlere ulaşmada yaşanan zorlukları ortadan kaldırmak amacıyla “</a:t>
            </a:r>
            <a:r>
              <a:rPr lang="tr-TR" sz="3200" i="0" dirty="0" err="1">
                <a:solidFill>
                  <a:srgbClr val="000000"/>
                </a:solidFill>
                <a:effectLst/>
                <a:latin typeface="Inter" panose="020B0604020202020204" charset="0"/>
                <a:ea typeface="Inter" panose="020B0604020202020204" charset="0"/>
              </a:rPr>
              <a:t>Auora</a:t>
            </a:r>
            <a:r>
              <a:rPr lang="tr-TR" sz="3200" i="0" dirty="0">
                <a:solidFill>
                  <a:srgbClr val="000000"/>
                </a:solidFill>
                <a:effectLst/>
                <a:latin typeface="Inter" panose="020B0604020202020204" charset="0"/>
                <a:ea typeface="Inter" panose="020B0604020202020204" charset="0"/>
              </a:rPr>
              <a:t>” adlı modern ve kullanıcı dostu bir e-ticaret sitesi geliştirilmiştir. Kullanıcılar; bilgisayar, telefon tablet gibi ürünleri çevrim içi ortamda kolaylıkla inceleyip filtreleme özellikleri sayesinde</a:t>
            </a:r>
            <a:r>
              <a:rPr lang="tr-TR" sz="3600" i="0" dirty="0">
                <a:solidFill>
                  <a:srgbClr val="000000"/>
                </a:solidFill>
                <a:effectLst/>
                <a:latin typeface="Inter" panose="020B0604020202020204" charset="0"/>
                <a:ea typeface="Inter" panose="020B0604020202020204" charset="0"/>
              </a:rPr>
              <a:t> </a:t>
            </a:r>
            <a:r>
              <a:rPr lang="tr-TR" sz="3200" i="0" dirty="0">
                <a:solidFill>
                  <a:srgbClr val="000000"/>
                </a:solidFill>
                <a:effectLst/>
                <a:latin typeface="Inter" panose="020B0604020202020204" charset="0"/>
                <a:ea typeface="Inter" panose="020B0604020202020204" charset="0"/>
              </a:rPr>
              <a:t>istedikleri ürünü hızlıca bulabilirler. Site, sade ama etkileyici tasarımıyla üst düzey kullanıcı deneyimi sunmayı hedeflemektedir. 7/24 erişilebilir olması sayesinde fiziksel mağazaya gitmeye gerek kalmadan alışveriş yapılmasına olanak sağlar. Ayrıca teknik özellik karşılaştırmalarıyla bilinçli alışveriş imkânı sunar.</a:t>
            </a:r>
            <a:endParaRPr lang="en-US" sz="3200" dirty="0">
              <a:solidFill>
                <a:srgbClr val="000000"/>
              </a:solidFill>
              <a:latin typeface="Inter" panose="020B0604020202020204" charset="0"/>
              <a:ea typeface="Inter" panose="020B0604020202020204" charset="0"/>
              <a:cs typeface="Tex Gyre Termes Bold"/>
              <a:sym typeface="Tex Gyre Termes Bold"/>
            </a:endParaRPr>
          </a:p>
        </p:txBody>
      </p:sp>
      <p:sp>
        <p:nvSpPr>
          <p:cNvPr id="4" name="TextBox 4"/>
          <p:cNvSpPr txBox="1"/>
          <p:nvPr/>
        </p:nvSpPr>
        <p:spPr>
          <a:xfrm>
            <a:off x="609600" y="952500"/>
            <a:ext cx="17068800" cy="1587807"/>
          </a:xfrm>
          <a:prstGeom prst="rect">
            <a:avLst/>
          </a:prstGeom>
        </p:spPr>
        <p:txBody>
          <a:bodyPr wrap="square" lIns="0" tIns="0" rIns="0" bIns="0" rtlCol="0" anchor="t">
            <a:spAutoFit/>
          </a:bodyPr>
          <a:lstStyle/>
          <a:p>
            <a:pPr>
              <a:lnSpc>
                <a:spcPts val="13999"/>
              </a:lnSpc>
            </a:pPr>
            <a:r>
              <a:rPr lang="tr-TR" sz="7000" b="1" dirty="0">
                <a:solidFill>
                  <a:srgbClr val="000000"/>
                </a:solidFill>
                <a:latin typeface="Inter" panose="020B0604020202020204" charset="0"/>
                <a:ea typeface="Inter" panose="020B0604020202020204" charset="0"/>
                <a:cs typeface="Tex Gyre Termes Bold"/>
                <a:sym typeface="Tex Gyre Termes Bold"/>
              </a:rPr>
              <a:t>Projenin Amacı</a:t>
            </a:r>
            <a:endParaRPr lang="en-US" sz="7000" b="1" dirty="0">
              <a:solidFill>
                <a:srgbClr val="000000"/>
              </a:solidFill>
              <a:latin typeface="Inter" panose="020B0604020202020204" charset="0"/>
              <a:ea typeface="Inter" panose="020B0604020202020204" charset="0"/>
              <a:cs typeface="Tex Gyre Termes Bold"/>
              <a:sym typeface="Tex Gyre Termes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E2241-FFAD-DE9B-96E9-4F96C99B3AD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FAB1518-7836-E056-A0C7-5836ED6B7A4A}"/>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Mobil Uyumluluk</a:t>
            </a:r>
          </a:p>
        </p:txBody>
      </p:sp>
      <p:sp>
        <p:nvSpPr>
          <p:cNvPr id="3" name="Alt Başlık 2">
            <a:extLst>
              <a:ext uri="{FF2B5EF4-FFF2-40B4-BE49-F238E27FC236}">
                <a16:creationId xmlns:a16="http://schemas.microsoft.com/office/drawing/2014/main" id="{282CA218-4750-A5FC-E9D8-54359C3B9584}"/>
              </a:ext>
            </a:extLst>
          </p:cNvPr>
          <p:cNvSpPr>
            <a:spLocks noGrp="1"/>
          </p:cNvSpPr>
          <p:nvPr>
            <p:ph type="subTitle" idx="1"/>
          </p:nvPr>
        </p:nvSpPr>
        <p:spPr>
          <a:xfrm>
            <a:off x="685800" y="2171700"/>
            <a:ext cx="17068800" cy="1066799"/>
          </a:xfrm>
        </p:spPr>
        <p:txBody>
          <a:bodyPr>
            <a:normAutofit/>
          </a:bodyPr>
          <a:lstStyle/>
          <a:p>
            <a:pPr algn="l"/>
            <a:r>
              <a:rPr lang="tr-TR" sz="2800" dirty="0">
                <a:solidFill>
                  <a:schemeClr val="tx1"/>
                </a:solidFill>
                <a:latin typeface="Inter" panose="020B0604020202020204" charset="0"/>
                <a:ea typeface="Inter" panose="020B0604020202020204" charset="0"/>
              </a:rPr>
              <a:t>Kullanıcı deneyimi dahada iyileştirmek için en iyi seçeneklerden biri mobil uyumlu (</a:t>
            </a:r>
            <a:r>
              <a:rPr lang="tr-TR" sz="2800" dirty="0" err="1">
                <a:solidFill>
                  <a:schemeClr val="tx1"/>
                </a:solidFill>
                <a:latin typeface="Inter" panose="020B0604020202020204" charset="0"/>
                <a:ea typeface="Inter" panose="020B0604020202020204" charset="0"/>
              </a:rPr>
              <a:t>responsive</a:t>
            </a:r>
            <a:r>
              <a:rPr lang="tr-TR" sz="2800" dirty="0">
                <a:solidFill>
                  <a:schemeClr val="tx1"/>
                </a:solidFill>
                <a:latin typeface="Inter" panose="020B0604020202020204" charset="0"/>
                <a:ea typeface="Inter" panose="020B0604020202020204" charset="0"/>
              </a:rPr>
              <a:t>) tasarımlar ortaya </a:t>
            </a:r>
            <a:r>
              <a:rPr lang="tr-TR" sz="2800" dirty="0" err="1">
                <a:solidFill>
                  <a:schemeClr val="tx1"/>
                </a:solidFill>
                <a:latin typeface="Inter" panose="020B0604020202020204" charset="0"/>
                <a:ea typeface="Inter" panose="020B0604020202020204" charset="0"/>
              </a:rPr>
              <a:t>koymaktır.Yapılan</a:t>
            </a:r>
            <a:r>
              <a:rPr lang="tr-TR" sz="2800" dirty="0">
                <a:solidFill>
                  <a:schemeClr val="tx1"/>
                </a:solidFill>
                <a:latin typeface="Inter" panose="020B0604020202020204" charset="0"/>
                <a:ea typeface="Inter" panose="020B0604020202020204" charset="0"/>
              </a:rPr>
              <a:t> site için bazı mobil ve tablet tasarımları aşağıda yer almakta</a:t>
            </a:r>
          </a:p>
        </p:txBody>
      </p:sp>
      <p:pic>
        <p:nvPicPr>
          <p:cNvPr id="5" name="Resim 4" descr="elektronik donanım, metin, mobil telefon, küçük alet içeren bir resim&#10;&#10;Yapay zeka tarafından oluşturulan içerik yanlış olabilir.">
            <a:extLst>
              <a:ext uri="{FF2B5EF4-FFF2-40B4-BE49-F238E27FC236}">
                <a16:creationId xmlns:a16="http://schemas.microsoft.com/office/drawing/2014/main" id="{542C0681-359E-557C-0681-D9F088C7A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379962"/>
            <a:ext cx="3200400" cy="6487941"/>
          </a:xfrm>
          <a:prstGeom prst="rect">
            <a:avLst/>
          </a:prstGeom>
        </p:spPr>
      </p:pic>
      <p:pic>
        <p:nvPicPr>
          <p:cNvPr id="7" name="Resim 6" descr="metin, ekran görüntüsü, mobil telefon, küçük alet içeren bir resim&#10;&#10;Yapay zeka tarafından oluşturulan içerik yanlış olabilir.">
            <a:extLst>
              <a:ext uri="{FF2B5EF4-FFF2-40B4-BE49-F238E27FC236}">
                <a16:creationId xmlns:a16="http://schemas.microsoft.com/office/drawing/2014/main" id="{10A7AC51-D66A-9AD2-2300-611704881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390899"/>
            <a:ext cx="3232343" cy="6487942"/>
          </a:xfrm>
          <a:prstGeom prst="rect">
            <a:avLst/>
          </a:prstGeom>
        </p:spPr>
      </p:pic>
      <p:pic>
        <p:nvPicPr>
          <p:cNvPr id="9" name="Resim 8" descr="metin, ekran görüntüsü, multimedya, İletişim Cihazı içeren bir resim&#10;&#10;Yapay zeka tarafından oluşturulan içerik yanlış olabilir.">
            <a:extLst>
              <a:ext uri="{FF2B5EF4-FFF2-40B4-BE49-F238E27FC236}">
                <a16:creationId xmlns:a16="http://schemas.microsoft.com/office/drawing/2014/main" id="{09407D26-7705-1F61-D1DC-EE0D587CB8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9543" y="3390899"/>
            <a:ext cx="3136667" cy="6454144"/>
          </a:xfrm>
          <a:prstGeom prst="rect">
            <a:avLst/>
          </a:prstGeom>
        </p:spPr>
      </p:pic>
      <p:pic>
        <p:nvPicPr>
          <p:cNvPr id="11" name="Resim 10" descr="metin, ekran görüntüsü, mobil telefon, tasarım içeren bir resim&#10;&#10;Yapay zeka tarafından oluşturulan içerik yanlış olabilir.">
            <a:extLst>
              <a:ext uri="{FF2B5EF4-FFF2-40B4-BE49-F238E27FC236}">
                <a16:creationId xmlns:a16="http://schemas.microsoft.com/office/drawing/2014/main" id="{AA4DCB34-9A65-E6B4-4751-03A6C9523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1970" y="3424697"/>
            <a:ext cx="3101444" cy="6454144"/>
          </a:xfrm>
          <a:prstGeom prst="rect">
            <a:avLst/>
          </a:prstGeom>
        </p:spPr>
      </p:pic>
      <p:pic>
        <p:nvPicPr>
          <p:cNvPr id="13" name="Resim 12" descr="metin, ekran görüntüsü, mobil telefon, mobil cihaz içeren bir resim&#10;&#10;Yapay zeka tarafından oluşturulan içerik yanlış olabilir.">
            <a:extLst>
              <a:ext uri="{FF2B5EF4-FFF2-40B4-BE49-F238E27FC236}">
                <a16:creationId xmlns:a16="http://schemas.microsoft.com/office/drawing/2014/main" id="{AA83326D-BEEF-40B8-DA6B-9704687D6B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34877" y="3424697"/>
            <a:ext cx="3247942" cy="6487941"/>
          </a:xfrm>
          <a:prstGeom prst="rect">
            <a:avLst/>
          </a:prstGeom>
        </p:spPr>
      </p:pic>
    </p:spTree>
    <p:extLst>
      <p:ext uri="{BB962C8B-B14F-4D97-AF65-F5344CB8AC3E}">
        <p14:creationId xmlns:p14="http://schemas.microsoft.com/office/powerpoint/2010/main" val="110066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F3DAF434-0C68-6AA7-0216-B2DD53A86016}"/>
            </a:ext>
          </a:extLst>
        </p:cNvPr>
        <p:cNvGrpSpPr/>
        <p:nvPr/>
      </p:nvGrpSpPr>
      <p:grpSpPr>
        <a:xfrm>
          <a:off x="0" y="0"/>
          <a:ext cx="0" cy="0"/>
          <a:chOff x="0" y="0"/>
          <a:chExt cx="0" cy="0"/>
        </a:xfrm>
      </p:grpSpPr>
      <p:pic>
        <p:nvPicPr>
          <p:cNvPr id="9" name="Resim 8" descr="elektronik donanım, dizüstü, elektronik cihaz, bilgisayar içeren bir resim&#10;&#10;Yapay zeka tarafından oluşturulan içerik yanlış olabilir.">
            <a:extLst>
              <a:ext uri="{FF2B5EF4-FFF2-40B4-BE49-F238E27FC236}">
                <a16:creationId xmlns:a16="http://schemas.microsoft.com/office/drawing/2014/main" id="{DAEE7D5C-2C0E-7809-E4FB-C06BAA1C4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0012" y="0"/>
            <a:ext cx="5110578" cy="6884970"/>
          </a:xfrm>
          <a:prstGeom prst="rect">
            <a:avLst/>
          </a:prstGeom>
        </p:spPr>
      </p:pic>
      <p:pic>
        <p:nvPicPr>
          <p:cNvPr id="11" name="Resim 10" descr="metin, multimedya, ekran görüntüsü, yazılım içeren bir resim&#10;&#10;Yapay zeka tarafından oluşturulan içerik yanlış olabilir.">
            <a:extLst>
              <a:ext uri="{FF2B5EF4-FFF2-40B4-BE49-F238E27FC236}">
                <a16:creationId xmlns:a16="http://schemas.microsoft.com/office/drawing/2014/main" id="{70E27DC0-B171-28E1-395F-858427C30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9371" y="4564380"/>
            <a:ext cx="9378629" cy="5730240"/>
          </a:xfrm>
          <a:prstGeom prst="rect">
            <a:avLst/>
          </a:prstGeom>
        </p:spPr>
      </p:pic>
      <p:pic>
        <p:nvPicPr>
          <p:cNvPr id="13" name="Resim 12" descr="elektronik donanım, metin, multimedya, ekran görüntüsü içeren bir resim&#10;&#10;Yapay zeka tarafından oluşturulan içerik yanlış olabilir.">
            <a:extLst>
              <a:ext uri="{FF2B5EF4-FFF2-40B4-BE49-F238E27FC236}">
                <a16:creationId xmlns:a16="http://schemas.microsoft.com/office/drawing/2014/main" id="{A3A5D235-0A5A-E8AC-6E26-07456A0546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455252" cy="7315200"/>
          </a:xfrm>
          <a:prstGeom prst="rect">
            <a:avLst/>
          </a:prstGeom>
        </p:spPr>
      </p:pic>
      <p:sp>
        <p:nvSpPr>
          <p:cNvPr id="14" name="Metin kutusu 13">
            <a:extLst>
              <a:ext uri="{FF2B5EF4-FFF2-40B4-BE49-F238E27FC236}">
                <a16:creationId xmlns:a16="http://schemas.microsoft.com/office/drawing/2014/main" id="{FEAABF0D-8CE6-E54A-83C8-EB8CB8D46F4D}"/>
              </a:ext>
            </a:extLst>
          </p:cNvPr>
          <p:cNvSpPr txBox="1"/>
          <p:nvPr/>
        </p:nvSpPr>
        <p:spPr>
          <a:xfrm>
            <a:off x="11277600" y="1959025"/>
            <a:ext cx="6096000" cy="646331"/>
          </a:xfrm>
          <a:prstGeom prst="rect">
            <a:avLst/>
          </a:prstGeom>
          <a:noFill/>
        </p:spPr>
        <p:txBody>
          <a:bodyPr wrap="square" rtlCol="0">
            <a:spAutoFit/>
          </a:bodyPr>
          <a:lstStyle/>
          <a:p>
            <a:r>
              <a:rPr lang="tr-TR" sz="3600" b="1" dirty="0">
                <a:latin typeface="Inter" panose="020B0604020202020204" charset="0"/>
                <a:ea typeface="Inter" panose="020B0604020202020204" charset="0"/>
              </a:rPr>
              <a:t>&lt;= TABLET TASARIMLAR</a:t>
            </a:r>
          </a:p>
        </p:txBody>
      </p:sp>
      <p:sp>
        <p:nvSpPr>
          <p:cNvPr id="16" name="Metin kutusu 15">
            <a:extLst>
              <a:ext uri="{FF2B5EF4-FFF2-40B4-BE49-F238E27FC236}">
                <a16:creationId xmlns:a16="http://schemas.microsoft.com/office/drawing/2014/main" id="{D0221F77-B9D5-D144-4BC5-3DC6FAFE2320}"/>
              </a:ext>
            </a:extLst>
          </p:cNvPr>
          <p:cNvSpPr txBox="1"/>
          <p:nvPr/>
        </p:nvSpPr>
        <p:spPr>
          <a:xfrm>
            <a:off x="1676400" y="8420100"/>
            <a:ext cx="5360763" cy="646331"/>
          </a:xfrm>
          <a:prstGeom prst="rect">
            <a:avLst/>
          </a:prstGeom>
          <a:noFill/>
        </p:spPr>
        <p:txBody>
          <a:bodyPr wrap="none" rtlCol="0">
            <a:spAutoFit/>
          </a:bodyPr>
          <a:lstStyle/>
          <a:p>
            <a:r>
              <a:rPr lang="tr-TR" sz="3600" b="1" dirty="0">
                <a:latin typeface="Inter" panose="020B0604020202020204" charset="0"/>
                <a:ea typeface="Inter" panose="020B0604020202020204" charset="0"/>
              </a:rPr>
              <a:t>MACBOOK TASARIM =&gt;</a:t>
            </a:r>
          </a:p>
        </p:txBody>
      </p:sp>
    </p:spTree>
    <p:extLst>
      <p:ext uri="{BB962C8B-B14F-4D97-AF65-F5344CB8AC3E}">
        <p14:creationId xmlns:p14="http://schemas.microsoft.com/office/powerpoint/2010/main" val="3690086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16408-CD07-11CC-5226-2B9DB5E142F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C9D28D0-54C6-6F41-E49C-0CC269368234}"/>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Karşılaşılan Zorluklar </a:t>
            </a:r>
            <a:r>
              <a:rPr lang="tr-TR" sz="5000" b="1">
                <a:latin typeface="Inter" panose="020B0604020202020204" charset="0"/>
                <a:ea typeface="Inter" panose="020B0604020202020204" charset="0"/>
              </a:rPr>
              <a:t>ve Çözümler</a:t>
            </a:r>
            <a:endParaRPr lang="tr-TR" sz="5000" b="1" dirty="0">
              <a:latin typeface="Inter" panose="020B0604020202020204" charset="0"/>
              <a:ea typeface="Inter" panose="020B0604020202020204" charset="0"/>
            </a:endParaRPr>
          </a:p>
        </p:txBody>
      </p:sp>
      <p:sp>
        <p:nvSpPr>
          <p:cNvPr id="3" name="Alt Başlık 2">
            <a:extLst>
              <a:ext uri="{FF2B5EF4-FFF2-40B4-BE49-F238E27FC236}">
                <a16:creationId xmlns:a16="http://schemas.microsoft.com/office/drawing/2014/main" id="{0F488EF5-0F74-BFA0-03E7-D856E148A52F}"/>
              </a:ext>
            </a:extLst>
          </p:cNvPr>
          <p:cNvSpPr>
            <a:spLocks noGrp="1"/>
          </p:cNvSpPr>
          <p:nvPr>
            <p:ph type="subTitle" idx="1"/>
          </p:nvPr>
        </p:nvSpPr>
        <p:spPr>
          <a:xfrm>
            <a:off x="685800" y="2324100"/>
            <a:ext cx="17068800" cy="6248400"/>
          </a:xfrm>
        </p:spPr>
        <p:txBody>
          <a:bodyPr>
            <a:normAutofit/>
          </a:bodyPr>
          <a:lstStyle/>
          <a:p>
            <a:pPr algn="l"/>
            <a:r>
              <a:rPr lang="tr-TR" sz="2800" dirty="0">
                <a:solidFill>
                  <a:schemeClr val="tx1"/>
                </a:solidFill>
                <a:latin typeface="Inter" panose="020B0604020202020204" charset="0"/>
                <a:ea typeface="Inter" panose="020B0604020202020204" charset="0"/>
              </a:rPr>
              <a:t>- </a:t>
            </a:r>
            <a:r>
              <a:rPr lang="tr-TR" sz="2800" b="1" dirty="0">
                <a:solidFill>
                  <a:schemeClr val="tx1"/>
                </a:solidFill>
                <a:latin typeface="Inter" panose="020B0604020202020204" charset="0"/>
                <a:ea typeface="Inter" panose="020B0604020202020204" charset="0"/>
              </a:rPr>
              <a:t>Kullanıcıya Özel Sepet verilerinin Saklanması </a:t>
            </a:r>
          </a:p>
          <a:p>
            <a:pPr algn="l"/>
            <a:r>
              <a:rPr lang="tr-TR" sz="2800" dirty="0">
                <a:solidFill>
                  <a:schemeClr val="tx1"/>
                </a:solidFill>
                <a:latin typeface="Inter" panose="020B0604020202020204" charset="0"/>
                <a:ea typeface="Inter" panose="020B0604020202020204" charset="0"/>
              </a:rPr>
              <a:t>Kullanıcı giriş sistemi projeye entegre edildiğinde, sepete eklenen ürünler ve favorilere eklenen öğeler başlangıçta yalnızca tarayıcıdaki </a:t>
            </a:r>
            <a:r>
              <a:rPr lang="tr-TR" sz="2800" dirty="0" err="1">
                <a:solidFill>
                  <a:schemeClr val="tx1"/>
                </a:solidFill>
                <a:latin typeface="Inter" panose="020B0604020202020204" charset="0"/>
                <a:ea typeface="Inter" panose="020B0604020202020204" charset="0"/>
              </a:rPr>
              <a:t>localStorage</a:t>
            </a:r>
            <a:r>
              <a:rPr lang="tr-TR" sz="2800" dirty="0">
                <a:solidFill>
                  <a:schemeClr val="tx1"/>
                </a:solidFill>
                <a:latin typeface="Inter" panose="020B0604020202020204" charset="0"/>
                <a:ea typeface="Inter" panose="020B0604020202020204" charset="0"/>
              </a:rPr>
              <a:t> üzerinde saklanıyordu. Ancak kullanıcı oturumu kapattığında ya da farklı bir hesapla giriş yapıldığında, bu veriler kayboluyordu. Kullanıcının daha sonra tekrar giriş yaptığında bu verilerin korunmasını sağlamak için, veriler JSON Server üzerinde saklanmaya başlandı.</a:t>
            </a:r>
          </a:p>
          <a:p>
            <a:pPr algn="l"/>
            <a:r>
              <a:rPr lang="tr-TR" sz="2800" dirty="0">
                <a:solidFill>
                  <a:schemeClr val="tx1"/>
                </a:solidFill>
                <a:latin typeface="Inter" panose="020B0604020202020204" charset="0"/>
                <a:ea typeface="Inter" panose="020B0604020202020204" charset="0"/>
              </a:rPr>
              <a:t>Bu çözümle birlikte, RTK </a:t>
            </a:r>
            <a:r>
              <a:rPr lang="tr-TR" sz="2800" dirty="0" err="1">
                <a:solidFill>
                  <a:schemeClr val="tx1"/>
                </a:solidFill>
                <a:latin typeface="Inter" panose="020B0604020202020204" charset="0"/>
                <a:ea typeface="Inter" panose="020B0604020202020204" charset="0"/>
              </a:rPr>
              <a:t>store</a:t>
            </a:r>
            <a:r>
              <a:rPr lang="tr-TR" sz="2800" dirty="0">
                <a:solidFill>
                  <a:schemeClr val="tx1"/>
                </a:solidFill>
                <a:latin typeface="Inter" panose="020B0604020202020204" charset="0"/>
                <a:ea typeface="Inter" panose="020B0604020202020204" charset="0"/>
              </a:rPr>
              <a:t> üzerindeki sepet ve favori verileri her değiştiğinde, ilgili veriler JSON Server’a senkron şekilde kaydedildi. Böylece kullanıcı oturumu değişse bile veri kaybı önlendi. Ayrıca kullanıcı tekrar giriş yaptığında, bu verilerin JSON Server’dan çekilerek </a:t>
            </a:r>
            <a:r>
              <a:rPr lang="tr-TR" sz="2800" dirty="0" err="1">
                <a:solidFill>
                  <a:schemeClr val="tx1"/>
                </a:solidFill>
                <a:latin typeface="Inter" panose="020B0604020202020204" charset="0"/>
                <a:ea typeface="Inter" panose="020B0604020202020204" charset="0"/>
              </a:rPr>
              <a:t>store’a</a:t>
            </a:r>
            <a:r>
              <a:rPr lang="tr-TR" sz="2800" dirty="0">
                <a:solidFill>
                  <a:schemeClr val="tx1"/>
                </a:solidFill>
                <a:latin typeface="Inter" panose="020B0604020202020204" charset="0"/>
                <a:ea typeface="Inter" panose="020B0604020202020204" charset="0"/>
              </a:rPr>
              <a:t> yeniden yüklenmesi için gerekli entegrasyonlar da sisteme eklendi.</a:t>
            </a:r>
          </a:p>
        </p:txBody>
      </p:sp>
    </p:spTree>
    <p:extLst>
      <p:ext uri="{BB962C8B-B14F-4D97-AF65-F5344CB8AC3E}">
        <p14:creationId xmlns:p14="http://schemas.microsoft.com/office/powerpoint/2010/main" val="156848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2CE8E-9837-9C97-061A-DB444A0C58B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DDE7E94-180B-2787-40FA-DD85D145B137}"/>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Sonuç</a:t>
            </a:r>
          </a:p>
        </p:txBody>
      </p:sp>
      <p:sp>
        <p:nvSpPr>
          <p:cNvPr id="3" name="Alt Başlık 2">
            <a:extLst>
              <a:ext uri="{FF2B5EF4-FFF2-40B4-BE49-F238E27FC236}">
                <a16:creationId xmlns:a16="http://schemas.microsoft.com/office/drawing/2014/main" id="{763BB326-5511-A5D8-9C4E-BF6A4792A3DE}"/>
              </a:ext>
            </a:extLst>
          </p:cNvPr>
          <p:cNvSpPr>
            <a:spLocks noGrp="1"/>
          </p:cNvSpPr>
          <p:nvPr>
            <p:ph type="subTitle" idx="1"/>
          </p:nvPr>
        </p:nvSpPr>
        <p:spPr>
          <a:xfrm>
            <a:off x="685800" y="2324100"/>
            <a:ext cx="17068800" cy="6324600"/>
          </a:xfrm>
        </p:spPr>
        <p:txBody>
          <a:bodyPr>
            <a:normAutofit/>
          </a:bodyPr>
          <a:lstStyle/>
          <a:p>
            <a:pPr algn="l"/>
            <a:r>
              <a:rPr lang="tr-TR" sz="2800" dirty="0">
                <a:solidFill>
                  <a:schemeClr val="tx1"/>
                </a:solidFill>
                <a:latin typeface="Inter" panose="020B0604020202020204" charset="0"/>
                <a:ea typeface="Inter" panose="020B0604020202020204" charset="0"/>
              </a:rPr>
              <a:t>Bu proje kapsamında geliştirilen </a:t>
            </a:r>
            <a:r>
              <a:rPr lang="tr-TR" sz="2800" dirty="0" err="1">
                <a:solidFill>
                  <a:schemeClr val="tx1"/>
                </a:solidFill>
                <a:latin typeface="Inter" panose="020B0604020202020204" charset="0"/>
                <a:ea typeface="Inter" panose="020B0604020202020204" charset="0"/>
              </a:rPr>
              <a:t>Auora</a:t>
            </a:r>
            <a:r>
              <a:rPr lang="tr-TR" sz="2800" dirty="0">
                <a:solidFill>
                  <a:schemeClr val="tx1"/>
                </a:solidFill>
                <a:latin typeface="Inter" panose="020B0604020202020204" charset="0"/>
                <a:ea typeface="Inter" panose="020B0604020202020204" charset="0"/>
              </a:rPr>
              <a:t> Teknolojik E-Ticaret Sitesi, modern web teknolojileri kullanılarak kullanıcı dostu, hızlı ve işlevsel bir alışveriş deneyimi sunmayı hedeflemiştir. HTML, CSS, </a:t>
            </a:r>
            <a:r>
              <a:rPr lang="tr-TR" sz="2800" dirty="0" err="1">
                <a:solidFill>
                  <a:schemeClr val="tx1"/>
                </a:solidFill>
                <a:latin typeface="Inter" panose="020B0604020202020204" charset="0"/>
                <a:ea typeface="Inter" panose="020B0604020202020204" charset="0"/>
              </a:rPr>
              <a:t>TailwindCSS</a:t>
            </a:r>
            <a:r>
              <a:rPr lang="tr-TR" sz="2800" dirty="0">
                <a:solidFill>
                  <a:schemeClr val="tx1"/>
                </a:solidFill>
                <a:latin typeface="Inter" panose="020B0604020202020204" charset="0"/>
                <a:ea typeface="Inter" panose="020B0604020202020204" charset="0"/>
              </a:rPr>
              <a:t> ve JavaScript gibi teknolojilerden yararlanılarak, sade ve şık bir arayüz tasarlanmış; kullanıcıların kolaylıkla ürünleri inceleyip, sepetlerine ekleyip, sipariş oluşturabilecekleri bir sistem kurulmuştur.</a:t>
            </a:r>
          </a:p>
          <a:p>
            <a:pPr algn="l"/>
            <a:r>
              <a:rPr lang="tr-TR" sz="2800" dirty="0">
                <a:solidFill>
                  <a:schemeClr val="tx1"/>
                </a:solidFill>
                <a:latin typeface="Inter" panose="020B0604020202020204" charset="0"/>
                <a:ea typeface="Inter" panose="020B0604020202020204" charset="0"/>
              </a:rPr>
              <a:t>Proje süreci boyunca kullanıcı arayüzü tasarımı, sayfa geçişleri, </a:t>
            </a:r>
            <a:r>
              <a:rPr lang="tr-TR" sz="2800" dirty="0" err="1">
                <a:solidFill>
                  <a:schemeClr val="tx1"/>
                </a:solidFill>
                <a:latin typeface="Inter" panose="020B0604020202020204" charset="0"/>
                <a:ea typeface="Inter" panose="020B0604020202020204" charset="0"/>
              </a:rPr>
              <a:t>responsive</a:t>
            </a:r>
            <a:r>
              <a:rPr lang="tr-TR" sz="2800" dirty="0">
                <a:solidFill>
                  <a:schemeClr val="tx1"/>
                </a:solidFill>
                <a:latin typeface="Inter" panose="020B0604020202020204" charset="0"/>
                <a:ea typeface="Inter" panose="020B0604020202020204" charset="0"/>
              </a:rPr>
              <a:t> yapı ve basit veri yönetimi gibi temel e-ticaret işlevleri başarıyla uygulanmıştır. Sayfa içinde gezinme kolaylığı sağlanmış, temel e-ticaret işlevlerinin yanı sıra kullanıcı deneyimi ön planda tutulmuştur.</a:t>
            </a:r>
          </a:p>
        </p:txBody>
      </p:sp>
    </p:spTree>
    <p:extLst>
      <p:ext uri="{BB962C8B-B14F-4D97-AF65-F5344CB8AC3E}">
        <p14:creationId xmlns:p14="http://schemas.microsoft.com/office/powerpoint/2010/main" val="239999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E06DD-1487-2CD6-A646-D024686D600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848F12A-56BB-8E7C-2961-719F1786FA4F}"/>
              </a:ext>
            </a:extLst>
          </p:cNvPr>
          <p:cNvSpPr txBox="1"/>
          <p:nvPr/>
        </p:nvSpPr>
        <p:spPr>
          <a:xfrm>
            <a:off x="1715010" y="5057775"/>
            <a:ext cx="14857981" cy="741613"/>
          </a:xfrm>
          <a:prstGeom prst="rect">
            <a:avLst/>
          </a:prstGeom>
        </p:spPr>
        <p:txBody>
          <a:bodyPr lIns="0" tIns="0" rIns="0" bIns="0" rtlCol="0" anchor="t">
            <a:spAutoFit/>
          </a:bodyPr>
          <a:lstStyle/>
          <a:p>
            <a:pPr algn="ctr">
              <a:lnSpc>
                <a:spcPts val="6299"/>
              </a:lnSpc>
            </a:pPr>
            <a:r>
              <a:rPr lang="en-US" sz="4500" b="1" dirty="0" err="1">
                <a:solidFill>
                  <a:srgbClr val="000000"/>
                </a:solidFill>
                <a:latin typeface="Inter" panose="020B0604020202020204" charset="0"/>
                <a:ea typeface="Inter" panose="020B0604020202020204" charset="0"/>
                <a:cs typeface="Tex Gyre Termes Bold"/>
                <a:sym typeface="Tex Gyre Termes Bold"/>
              </a:rPr>
              <a:t>Dinlediğiniz</a:t>
            </a:r>
            <a:r>
              <a:rPr lang="en-US" sz="4500" b="1" dirty="0">
                <a:solidFill>
                  <a:srgbClr val="000000"/>
                </a:solidFill>
                <a:latin typeface="Inter" panose="020B0604020202020204" charset="0"/>
                <a:ea typeface="Inter" panose="020B0604020202020204" charset="0"/>
                <a:cs typeface="Tex Gyre Termes Bold"/>
                <a:sym typeface="Tex Gyre Termes Bold"/>
              </a:rPr>
              <a:t> </a:t>
            </a:r>
            <a:r>
              <a:rPr lang="en-US" sz="4500" b="1" dirty="0" err="1">
                <a:solidFill>
                  <a:srgbClr val="000000"/>
                </a:solidFill>
                <a:latin typeface="Inter" panose="020B0604020202020204" charset="0"/>
                <a:ea typeface="Inter" panose="020B0604020202020204" charset="0"/>
                <a:cs typeface="Tex Gyre Termes Bold"/>
                <a:sym typeface="Tex Gyre Termes Bold"/>
              </a:rPr>
              <a:t>için</a:t>
            </a:r>
            <a:r>
              <a:rPr lang="en-US" sz="4500" b="1" dirty="0">
                <a:solidFill>
                  <a:srgbClr val="000000"/>
                </a:solidFill>
                <a:latin typeface="Inter" panose="020B0604020202020204" charset="0"/>
                <a:ea typeface="Inter" panose="020B0604020202020204" charset="0"/>
                <a:cs typeface="Tex Gyre Termes Bold"/>
                <a:sym typeface="Tex Gyre Termes Bold"/>
              </a:rPr>
              <a:t> </a:t>
            </a:r>
            <a:r>
              <a:rPr lang="en-US" sz="4500" b="1" dirty="0" err="1">
                <a:solidFill>
                  <a:srgbClr val="000000"/>
                </a:solidFill>
                <a:latin typeface="Inter" panose="020B0604020202020204" charset="0"/>
                <a:ea typeface="Inter" panose="020B0604020202020204" charset="0"/>
                <a:cs typeface="Tex Gyre Termes Bold"/>
                <a:sym typeface="Tex Gyre Termes Bold"/>
              </a:rPr>
              <a:t>teşekkür</a:t>
            </a:r>
            <a:r>
              <a:rPr lang="en-US" sz="4500" b="1" dirty="0">
                <a:solidFill>
                  <a:srgbClr val="000000"/>
                </a:solidFill>
                <a:latin typeface="Inter" panose="020B0604020202020204" charset="0"/>
                <a:ea typeface="Inter" panose="020B0604020202020204" charset="0"/>
                <a:cs typeface="Tex Gyre Termes Bold"/>
                <a:sym typeface="Tex Gyre Termes Bold"/>
              </a:rPr>
              <a:t> </a:t>
            </a:r>
            <a:r>
              <a:rPr lang="en-US" sz="4500" b="1" dirty="0" err="1">
                <a:solidFill>
                  <a:srgbClr val="000000"/>
                </a:solidFill>
                <a:latin typeface="Inter" panose="020B0604020202020204" charset="0"/>
                <a:ea typeface="Inter" panose="020B0604020202020204" charset="0"/>
                <a:cs typeface="Tex Gyre Termes Bold"/>
                <a:sym typeface="Tex Gyre Termes Bold"/>
              </a:rPr>
              <a:t>ederim</a:t>
            </a:r>
            <a:r>
              <a:rPr lang="en-US" sz="4500" b="1" dirty="0">
                <a:solidFill>
                  <a:srgbClr val="000000"/>
                </a:solidFill>
                <a:latin typeface="Inter" panose="020B0604020202020204" charset="0"/>
                <a:ea typeface="Inter" panose="020B0604020202020204" charset="0"/>
                <a:cs typeface="Tex Gyre Termes Bold"/>
                <a:sym typeface="Tex Gyre Termes Bold"/>
              </a:rPr>
              <a:t>.</a:t>
            </a:r>
          </a:p>
        </p:txBody>
      </p:sp>
      <p:sp>
        <p:nvSpPr>
          <p:cNvPr id="4" name="TextBox 4">
            <a:extLst>
              <a:ext uri="{FF2B5EF4-FFF2-40B4-BE49-F238E27FC236}">
                <a16:creationId xmlns:a16="http://schemas.microsoft.com/office/drawing/2014/main" id="{93D72A4E-1CBB-9659-14E8-B693F67DC024}"/>
              </a:ext>
            </a:extLst>
          </p:cNvPr>
          <p:cNvSpPr txBox="1"/>
          <p:nvPr/>
        </p:nvSpPr>
        <p:spPr>
          <a:xfrm>
            <a:off x="1715010" y="2581812"/>
            <a:ext cx="14857981" cy="1707109"/>
          </a:xfrm>
          <a:prstGeom prst="rect">
            <a:avLst/>
          </a:prstGeom>
        </p:spPr>
        <p:txBody>
          <a:bodyPr lIns="0" tIns="0" rIns="0" bIns="0" rtlCol="0" anchor="t">
            <a:spAutoFit/>
          </a:bodyPr>
          <a:lstStyle/>
          <a:p>
            <a:pPr algn="ctr">
              <a:lnSpc>
                <a:spcPts val="13999"/>
              </a:lnSpc>
            </a:pPr>
            <a:r>
              <a:rPr lang="en-US" sz="9999" b="1" dirty="0">
                <a:solidFill>
                  <a:srgbClr val="000000"/>
                </a:solidFill>
                <a:latin typeface="Inter" panose="020B0604020202020204" charset="0"/>
                <a:ea typeface="Inter" panose="020B0604020202020204" charset="0"/>
                <a:cs typeface="Tex Gyre Termes Bold"/>
                <a:sym typeface="Tex Gyre Termes Bold"/>
              </a:rPr>
              <a:t>SON</a:t>
            </a:r>
          </a:p>
        </p:txBody>
      </p:sp>
    </p:spTree>
    <p:extLst>
      <p:ext uri="{BB962C8B-B14F-4D97-AF65-F5344CB8AC3E}">
        <p14:creationId xmlns:p14="http://schemas.microsoft.com/office/powerpoint/2010/main" val="2592392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117D50-1589-9809-0C50-78E28A5CCCEE}"/>
              </a:ext>
            </a:extLst>
          </p:cNvPr>
          <p:cNvSpPr>
            <a:spLocks noGrp="1"/>
          </p:cNvSpPr>
          <p:nvPr>
            <p:ph type="ctrTitle"/>
          </p:nvPr>
        </p:nvSpPr>
        <p:spPr>
          <a:xfrm>
            <a:off x="685800" y="1257300"/>
            <a:ext cx="17068800" cy="761999"/>
          </a:xfrm>
        </p:spPr>
        <p:txBody>
          <a:bodyPr>
            <a:noAutofit/>
          </a:bodyPr>
          <a:lstStyle/>
          <a:p>
            <a:pPr algn="l"/>
            <a:r>
              <a:rPr lang="tr-TR" sz="4500" b="1" dirty="0">
                <a:latin typeface="Inter" panose="020B0604020202020204" charset="0"/>
                <a:ea typeface="Inter" panose="020B0604020202020204" charset="0"/>
              </a:rPr>
              <a:t>KULLANILAN TEKNOLOJİLER</a:t>
            </a:r>
          </a:p>
        </p:txBody>
      </p:sp>
      <p:sp>
        <p:nvSpPr>
          <p:cNvPr id="3" name="Alt Başlık 2">
            <a:extLst>
              <a:ext uri="{FF2B5EF4-FFF2-40B4-BE49-F238E27FC236}">
                <a16:creationId xmlns:a16="http://schemas.microsoft.com/office/drawing/2014/main" id="{139CE667-3295-7E9D-C029-1867BD6E24EB}"/>
              </a:ext>
            </a:extLst>
          </p:cNvPr>
          <p:cNvSpPr>
            <a:spLocks noGrp="1"/>
          </p:cNvSpPr>
          <p:nvPr>
            <p:ph type="subTitle" idx="1"/>
          </p:nvPr>
        </p:nvSpPr>
        <p:spPr>
          <a:xfrm>
            <a:off x="685800" y="2019299"/>
            <a:ext cx="17068800" cy="7086601"/>
          </a:xfrm>
        </p:spPr>
        <p:txBody>
          <a:bodyPr numCol="2">
            <a:normAutofit fontScale="85000" lnSpcReduction="20000"/>
          </a:bodyPr>
          <a:lstStyle/>
          <a:p>
            <a:pPr marL="342900" indent="-342900" algn="l">
              <a:buFont typeface="Arial" panose="020B0604020202020204" pitchFamily="34" charset="0"/>
              <a:buChar char="•"/>
            </a:pPr>
            <a:r>
              <a:rPr lang="tr-TR" sz="2200" b="1" dirty="0">
                <a:solidFill>
                  <a:schemeClr val="tx1"/>
                </a:solidFill>
                <a:latin typeface="Inter" panose="020B0604020202020204" charset="0"/>
                <a:ea typeface="Inter" panose="020B0604020202020204" charset="0"/>
              </a:rPr>
              <a:t>HTML &amp; CSS &amp; JS: </a:t>
            </a:r>
            <a:r>
              <a:rPr lang="tr-TR" sz="2200" dirty="0">
                <a:solidFill>
                  <a:schemeClr val="tx1"/>
                </a:solidFill>
                <a:latin typeface="Inter" panose="020B0604020202020204" charset="0"/>
                <a:ea typeface="Inter" panose="020B0604020202020204" charset="0"/>
              </a:rPr>
              <a:t>Web sayfalarının iskeletini oluşturan </a:t>
            </a:r>
            <a:r>
              <a:rPr lang="tr-TR" sz="2200" b="1" dirty="0">
                <a:solidFill>
                  <a:schemeClr val="tx1"/>
                </a:solidFill>
                <a:latin typeface="Inter" panose="020B0604020202020204" charset="0"/>
                <a:ea typeface="Inter" panose="020B0604020202020204" charset="0"/>
              </a:rPr>
              <a:t>HTML</a:t>
            </a:r>
            <a:r>
              <a:rPr lang="tr-TR" sz="2200" dirty="0">
                <a:solidFill>
                  <a:schemeClr val="tx1"/>
                </a:solidFill>
                <a:latin typeface="Inter" panose="020B0604020202020204" charset="0"/>
                <a:ea typeface="Inter" panose="020B0604020202020204" charset="0"/>
              </a:rPr>
              <a:t>; görsel stil ve düzenlemeleri sağlayan </a:t>
            </a:r>
            <a:r>
              <a:rPr lang="tr-TR" sz="2200" b="1" dirty="0">
                <a:solidFill>
                  <a:schemeClr val="tx1"/>
                </a:solidFill>
                <a:latin typeface="Inter" panose="020B0604020202020204" charset="0"/>
                <a:ea typeface="Inter" panose="020B0604020202020204" charset="0"/>
              </a:rPr>
              <a:t>CSS</a:t>
            </a:r>
            <a:r>
              <a:rPr lang="tr-TR" sz="2200" dirty="0">
                <a:solidFill>
                  <a:schemeClr val="tx1"/>
                </a:solidFill>
                <a:latin typeface="Inter" panose="020B0604020202020204" charset="0"/>
                <a:ea typeface="Inter" panose="020B0604020202020204" charset="0"/>
              </a:rPr>
              <a:t>; etkileşimli davranışları kontrol eden </a:t>
            </a:r>
            <a:r>
              <a:rPr lang="tr-TR" sz="2200" b="1" dirty="0">
                <a:solidFill>
                  <a:schemeClr val="tx1"/>
                </a:solidFill>
                <a:latin typeface="Inter" panose="020B0604020202020204" charset="0"/>
                <a:ea typeface="Inter" panose="020B0604020202020204" charset="0"/>
              </a:rPr>
              <a:t>JavaScript</a:t>
            </a:r>
            <a:r>
              <a:rPr lang="tr-TR" sz="2200" dirty="0">
                <a:solidFill>
                  <a:schemeClr val="tx1"/>
                </a:solidFill>
                <a:latin typeface="Inter" panose="020B0604020202020204" charset="0"/>
                <a:ea typeface="Inter" panose="020B0604020202020204" charset="0"/>
              </a:rPr>
              <a:t> birlikte, modern tarayıcılarda çalışan dinamik kullanıcı arayüzlerinin temelini oluşturur. Bu üçlü, istemci tarafında tüm görsel ve işlevsel mantığı yönetir. </a:t>
            </a:r>
          </a:p>
          <a:p>
            <a:pPr marL="342900" indent="-342900" algn="l">
              <a:buFont typeface="Arial" panose="020B0604020202020204" pitchFamily="34" charset="0"/>
              <a:buChar char="•"/>
            </a:pPr>
            <a:endParaRPr lang="tr-TR" sz="2200" dirty="0">
              <a:solidFill>
                <a:schemeClr val="tx1"/>
              </a:solidFill>
              <a:latin typeface="Inter" panose="020B0604020202020204" charset="0"/>
              <a:ea typeface="Inter" panose="020B0604020202020204" charset="0"/>
            </a:endParaRPr>
          </a:p>
          <a:p>
            <a:pPr marL="342900" indent="-342900" algn="l">
              <a:buFont typeface="Arial" panose="020B0604020202020204" pitchFamily="34" charset="0"/>
              <a:buChar char="•"/>
            </a:pPr>
            <a:r>
              <a:rPr lang="tr-TR" sz="2200" b="1" dirty="0" err="1">
                <a:solidFill>
                  <a:schemeClr val="tx1"/>
                </a:solidFill>
                <a:latin typeface="Inter" panose="020B0604020202020204" charset="0"/>
                <a:ea typeface="Inter" panose="020B0604020202020204" charset="0"/>
              </a:rPr>
              <a:t>React</a:t>
            </a:r>
            <a:r>
              <a:rPr lang="tr-TR" sz="2200" b="1" dirty="0">
                <a:solidFill>
                  <a:schemeClr val="tx1"/>
                </a:solidFill>
                <a:latin typeface="Inter" panose="020B0604020202020204" charset="0"/>
                <a:ea typeface="Inter" panose="020B0604020202020204" charset="0"/>
              </a:rPr>
              <a:t>: </a:t>
            </a:r>
            <a:r>
              <a:rPr lang="tr-TR" sz="2200" dirty="0" err="1">
                <a:solidFill>
                  <a:schemeClr val="tx1"/>
                </a:solidFill>
                <a:latin typeface="Inter" panose="020B0604020202020204" charset="0"/>
                <a:ea typeface="Inter" panose="020B0604020202020204" charset="0"/>
              </a:rPr>
              <a:t>React</a:t>
            </a:r>
            <a:r>
              <a:rPr lang="tr-TR" sz="2200" dirty="0">
                <a:solidFill>
                  <a:schemeClr val="tx1"/>
                </a:solidFill>
                <a:latin typeface="Inter" panose="020B0604020202020204" charset="0"/>
                <a:ea typeface="Inter" panose="020B0604020202020204" charset="0"/>
              </a:rPr>
              <a:t>, bileşen tabanlı mimarisi sayesinde yeniden kullanılabilir ve yönetilebilir kullanıcı arayüzleri oluşturmayı sağlar. Sanal DOM (Virtual DOM) yapısıyla performansı artırarak, UI güncellemelerini verimli şekilde yönetir.</a:t>
            </a:r>
          </a:p>
          <a:p>
            <a:pPr marL="342900" indent="-342900" algn="l">
              <a:buFont typeface="Arial" panose="020B0604020202020204" pitchFamily="34" charset="0"/>
              <a:buChar char="•"/>
            </a:pPr>
            <a:endParaRPr lang="tr-TR" sz="2200" dirty="0">
              <a:solidFill>
                <a:schemeClr val="tx1"/>
              </a:solidFill>
              <a:latin typeface="Inter" panose="020B0604020202020204" charset="0"/>
              <a:ea typeface="Inter" panose="020B0604020202020204" charset="0"/>
            </a:endParaRPr>
          </a:p>
          <a:p>
            <a:pPr marL="342900" indent="-342900" algn="l">
              <a:buFont typeface="Arial" panose="020B0604020202020204" pitchFamily="34" charset="0"/>
              <a:buChar char="•"/>
            </a:pPr>
            <a:r>
              <a:rPr lang="tr-TR" sz="2200" b="1" dirty="0" err="1">
                <a:solidFill>
                  <a:schemeClr val="tx1"/>
                </a:solidFill>
                <a:latin typeface="Inter" panose="020B0604020202020204" charset="0"/>
                <a:ea typeface="Inter" panose="020B0604020202020204" charset="0"/>
              </a:rPr>
              <a:t>Tailwind</a:t>
            </a:r>
            <a:r>
              <a:rPr lang="tr-TR" sz="2200" b="1" dirty="0">
                <a:solidFill>
                  <a:schemeClr val="tx1"/>
                </a:solidFill>
                <a:latin typeface="Inter" panose="020B0604020202020204" charset="0"/>
                <a:ea typeface="Inter" panose="020B0604020202020204" charset="0"/>
              </a:rPr>
              <a:t> CSS</a:t>
            </a:r>
            <a:r>
              <a:rPr lang="tr-TR" sz="2200" dirty="0">
                <a:solidFill>
                  <a:schemeClr val="tx1"/>
                </a:solidFill>
                <a:latin typeface="Inter" panose="020B0604020202020204" charset="0"/>
                <a:ea typeface="Inter" panose="020B0604020202020204" charset="0"/>
              </a:rPr>
              <a:t>: </a:t>
            </a:r>
            <a:r>
              <a:rPr lang="tr-TR" sz="2200" dirty="0" err="1">
                <a:solidFill>
                  <a:schemeClr val="tx1"/>
                </a:solidFill>
                <a:latin typeface="Inter" panose="020B0604020202020204" charset="0"/>
                <a:ea typeface="Inter" panose="020B0604020202020204" charset="0"/>
              </a:rPr>
              <a:t>Tailwind</a:t>
            </a:r>
            <a:r>
              <a:rPr lang="tr-TR" sz="2200" dirty="0">
                <a:solidFill>
                  <a:schemeClr val="tx1"/>
                </a:solidFill>
                <a:latin typeface="Inter" panose="020B0604020202020204" charset="0"/>
                <a:ea typeface="Inter" panose="020B0604020202020204" charset="0"/>
              </a:rPr>
              <a:t> CSS, </a:t>
            </a:r>
            <a:r>
              <a:rPr lang="tr-TR" sz="2200" dirty="0" err="1">
                <a:solidFill>
                  <a:schemeClr val="tx1"/>
                </a:solidFill>
                <a:latin typeface="Inter" panose="020B0604020202020204" charset="0"/>
                <a:ea typeface="Inter" panose="020B0604020202020204" charset="0"/>
              </a:rPr>
              <a:t>Bootstrap</a:t>
            </a:r>
            <a:r>
              <a:rPr lang="tr-TR" sz="2200" dirty="0">
                <a:solidFill>
                  <a:schemeClr val="tx1"/>
                </a:solidFill>
                <a:latin typeface="Inter" panose="020B0604020202020204" charset="0"/>
                <a:ea typeface="Inter" panose="020B0604020202020204" charset="0"/>
              </a:rPr>
              <a:t> gibi bir CSS </a:t>
            </a:r>
            <a:r>
              <a:rPr lang="tr-TR" sz="2200" dirty="0" err="1">
                <a:solidFill>
                  <a:schemeClr val="tx1"/>
                </a:solidFill>
                <a:latin typeface="Inter" panose="020B0604020202020204" charset="0"/>
                <a:ea typeface="Inter" panose="020B0604020202020204" charset="0"/>
              </a:rPr>
              <a:t>framework'üdür</a:t>
            </a:r>
            <a:r>
              <a:rPr lang="tr-TR" sz="2200" dirty="0">
                <a:solidFill>
                  <a:schemeClr val="tx1"/>
                </a:solidFill>
                <a:latin typeface="Inter" panose="020B0604020202020204" charset="0"/>
                <a:ea typeface="Inter" panose="020B0604020202020204" charset="0"/>
              </a:rPr>
              <a:t>; ancak temel farkı "</a:t>
            </a:r>
            <a:r>
              <a:rPr lang="tr-TR" sz="2200" dirty="0" err="1">
                <a:solidFill>
                  <a:schemeClr val="tx1"/>
                </a:solidFill>
                <a:latin typeface="Inter" panose="020B0604020202020204" charset="0"/>
                <a:ea typeface="Inter" panose="020B0604020202020204" charset="0"/>
              </a:rPr>
              <a:t>utility-first</a:t>
            </a:r>
            <a:r>
              <a:rPr lang="tr-TR" sz="2200" dirty="0">
                <a:solidFill>
                  <a:schemeClr val="tx1"/>
                </a:solidFill>
                <a:latin typeface="Inter" panose="020B0604020202020204" charset="0"/>
                <a:ea typeface="Inter" panose="020B0604020202020204" charset="0"/>
              </a:rPr>
              <a:t>" prensibine dayanmasıdır. Bu yapı sayesinde, stiller doğrudan HTML sınıfları içerisinde tanımlanabilir. Böylelikle özel ve esnek tasarımlar oluşturmak çok daha hızlı ve kontrol edilebilir hâle gelir. </a:t>
            </a:r>
            <a:r>
              <a:rPr lang="tr-TR" sz="2200" dirty="0" err="1">
                <a:solidFill>
                  <a:schemeClr val="tx1"/>
                </a:solidFill>
                <a:latin typeface="Inter" panose="020B0604020202020204" charset="0"/>
                <a:ea typeface="Inter" panose="020B0604020202020204" charset="0"/>
              </a:rPr>
              <a:t>Tailwind</a:t>
            </a:r>
            <a:r>
              <a:rPr lang="tr-TR" sz="2200" dirty="0">
                <a:solidFill>
                  <a:schemeClr val="tx1"/>
                </a:solidFill>
                <a:latin typeface="Inter" panose="020B0604020202020204" charset="0"/>
                <a:ea typeface="Inter" panose="020B0604020202020204" charset="0"/>
              </a:rPr>
              <a:t>, </a:t>
            </a:r>
            <a:r>
              <a:rPr lang="tr-TR" sz="2200" dirty="0" err="1">
                <a:solidFill>
                  <a:schemeClr val="tx1"/>
                </a:solidFill>
                <a:latin typeface="Inter" panose="020B0604020202020204" charset="0"/>
                <a:ea typeface="Inter" panose="020B0604020202020204" charset="0"/>
              </a:rPr>
              <a:t>Bootstrap’e</a:t>
            </a:r>
            <a:r>
              <a:rPr lang="tr-TR" sz="2200" dirty="0">
                <a:solidFill>
                  <a:schemeClr val="tx1"/>
                </a:solidFill>
                <a:latin typeface="Inter" panose="020B0604020202020204" charset="0"/>
                <a:ea typeface="Inter" panose="020B0604020202020204" charset="0"/>
              </a:rPr>
              <a:t> kıyasla daha performanslıdır çünkü kullanılmayan sınıflar </a:t>
            </a:r>
            <a:r>
              <a:rPr lang="tr-TR" sz="2200" dirty="0" err="1">
                <a:solidFill>
                  <a:schemeClr val="tx1"/>
                </a:solidFill>
                <a:latin typeface="Inter" panose="020B0604020202020204" charset="0"/>
                <a:ea typeface="Inter" panose="020B0604020202020204" charset="0"/>
              </a:rPr>
              <a:t>build</a:t>
            </a:r>
            <a:r>
              <a:rPr lang="tr-TR" sz="2200" dirty="0">
                <a:solidFill>
                  <a:schemeClr val="tx1"/>
                </a:solidFill>
                <a:latin typeface="Inter" panose="020B0604020202020204" charset="0"/>
                <a:ea typeface="Inter" panose="020B0604020202020204" charset="0"/>
              </a:rPr>
              <a:t> (derleme) aşamasında otomatik olarak temizlenir .Sınıflarla </a:t>
            </a:r>
            <a:r>
              <a:rPr lang="tr-TR" sz="2200" dirty="0" err="1">
                <a:solidFill>
                  <a:schemeClr val="tx1"/>
                </a:solidFill>
                <a:latin typeface="Inter" panose="020B0604020202020204" charset="0"/>
                <a:ea typeface="Inter" panose="020B0604020202020204" charset="0"/>
              </a:rPr>
              <a:t>dark</a:t>
            </a:r>
            <a:r>
              <a:rPr lang="tr-TR" sz="2200" dirty="0">
                <a:solidFill>
                  <a:schemeClr val="tx1"/>
                </a:solidFill>
                <a:latin typeface="Inter" panose="020B0604020202020204" charset="0"/>
                <a:ea typeface="Inter" panose="020B0604020202020204" charset="0"/>
              </a:rPr>
              <a:t> </a:t>
            </a:r>
            <a:r>
              <a:rPr lang="tr-TR" sz="2200" dirty="0" err="1">
                <a:solidFill>
                  <a:schemeClr val="tx1"/>
                </a:solidFill>
                <a:latin typeface="Inter" panose="020B0604020202020204" charset="0"/>
                <a:ea typeface="Inter" panose="020B0604020202020204" charset="0"/>
              </a:rPr>
              <a:t>mode</a:t>
            </a:r>
            <a:r>
              <a:rPr lang="tr-TR" sz="2200" dirty="0">
                <a:solidFill>
                  <a:schemeClr val="tx1"/>
                </a:solidFill>
                <a:latin typeface="Inter" panose="020B0604020202020204" charset="0"/>
                <a:ea typeface="Inter" panose="020B0604020202020204" charset="0"/>
              </a:rPr>
              <a:t> desteği </a:t>
            </a:r>
            <a:r>
              <a:rPr lang="tr-TR" sz="2200" dirty="0" err="1">
                <a:solidFill>
                  <a:schemeClr val="tx1"/>
                </a:solidFill>
                <a:latin typeface="Inter" panose="020B0604020202020204" charset="0"/>
                <a:ea typeface="Inter" panose="020B0604020202020204" charset="0"/>
              </a:rPr>
              <a:t>sunar.Mobil</a:t>
            </a:r>
            <a:r>
              <a:rPr lang="tr-TR" sz="2200" dirty="0">
                <a:solidFill>
                  <a:schemeClr val="tx1"/>
                </a:solidFill>
                <a:latin typeface="Inter" panose="020B0604020202020204" charset="0"/>
                <a:ea typeface="Inter" panose="020B0604020202020204" charset="0"/>
              </a:rPr>
              <a:t> uyumluluk konusunda çok daha hızlı entegrasyonlar sağlar.</a:t>
            </a:r>
          </a:p>
          <a:p>
            <a:pPr marL="342900" indent="-342900" algn="l">
              <a:buFont typeface="Arial" panose="020B0604020202020204" pitchFamily="34" charset="0"/>
              <a:buChar char="•"/>
            </a:pPr>
            <a:endParaRPr lang="tr-TR" sz="2200" dirty="0">
              <a:solidFill>
                <a:schemeClr val="tx1"/>
              </a:solidFill>
              <a:latin typeface="Inter" panose="020B0604020202020204" charset="0"/>
              <a:ea typeface="Inter" panose="020B0604020202020204" charset="0"/>
            </a:endParaRPr>
          </a:p>
          <a:p>
            <a:pPr marL="342900" indent="-342900" algn="l">
              <a:buFont typeface="Arial" panose="020B0604020202020204" pitchFamily="34" charset="0"/>
              <a:buChar char="•"/>
            </a:pPr>
            <a:r>
              <a:rPr lang="tr-TR" sz="2200" b="1" dirty="0" err="1">
                <a:solidFill>
                  <a:schemeClr val="tx1"/>
                </a:solidFill>
                <a:latin typeface="Inter" panose="020B0604020202020204" charset="0"/>
                <a:ea typeface="Inter" panose="020B0604020202020204" charset="0"/>
              </a:rPr>
              <a:t>Vite</a:t>
            </a:r>
            <a:r>
              <a:rPr lang="tr-TR" sz="2200" b="1" dirty="0">
                <a:solidFill>
                  <a:schemeClr val="tx1"/>
                </a:solidFill>
                <a:latin typeface="Inter" panose="020B0604020202020204" charset="0"/>
                <a:ea typeface="Inter" panose="020B0604020202020204" charset="0"/>
              </a:rPr>
              <a:t>: </a:t>
            </a:r>
            <a:r>
              <a:rPr lang="tr-TR" sz="2200" dirty="0" err="1">
                <a:solidFill>
                  <a:schemeClr val="tx1"/>
                </a:solidFill>
                <a:latin typeface="Inter" panose="020B0604020202020204" charset="0"/>
                <a:ea typeface="Inter" panose="020B0604020202020204" charset="0"/>
              </a:rPr>
              <a:t>Vite</a:t>
            </a:r>
            <a:r>
              <a:rPr lang="tr-TR" sz="2200" dirty="0">
                <a:solidFill>
                  <a:schemeClr val="tx1"/>
                </a:solidFill>
                <a:latin typeface="Inter" panose="020B0604020202020204" charset="0"/>
                <a:ea typeface="Inter" panose="020B0604020202020204" charset="0"/>
              </a:rPr>
              <a:t>, modern web projelerinde ultra hızlı geliştirme ortamı sunan bir </a:t>
            </a:r>
            <a:r>
              <a:rPr lang="tr-TR" sz="2200" dirty="0" err="1">
                <a:solidFill>
                  <a:schemeClr val="tx1"/>
                </a:solidFill>
                <a:latin typeface="Inter" panose="020B0604020202020204" charset="0"/>
                <a:ea typeface="Inter" panose="020B0604020202020204" charset="0"/>
              </a:rPr>
              <a:t>build</a:t>
            </a:r>
            <a:r>
              <a:rPr lang="tr-TR" sz="2200" dirty="0">
                <a:solidFill>
                  <a:schemeClr val="tx1"/>
                </a:solidFill>
                <a:latin typeface="Inter" panose="020B0604020202020204" charset="0"/>
                <a:ea typeface="Inter" panose="020B0604020202020204" charset="0"/>
              </a:rPr>
              <a:t> aracıdır. HMR (Hot </a:t>
            </a:r>
            <a:r>
              <a:rPr lang="tr-TR" sz="2200" dirty="0" err="1">
                <a:solidFill>
                  <a:schemeClr val="tx1"/>
                </a:solidFill>
                <a:latin typeface="Inter" panose="020B0604020202020204" charset="0"/>
                <a:ea typeface="Inter" panose="020B0604020202020204" charset="0"/>
              </a:rPr>
              <a:t>Module</a:t>
            </a:r>
            <a:r>
              <a:rPr lang="tr-TR" sz="2200" dirty="0">
                <a:solidFill>
                  <a:schemeClr val="tx1"/>
                </a:solidFill>
                <a:latin typeface="Inter" panose="020B0604020202020204" charset="0"/>
                <a:ea typeface="Inter" panose="020B0604020202020204" charset="0"/>
              </a:rPr>
              <a:t> </a:t>
            </a:r>
            <a:r>
              <a:rPr lang="tr-TR" sz="2200" dirty="0" err="1">
                <a:solidFill>
                  <a:schemeClr val="tx1"/>
                </a:solidFill>
                <a:latin typeface="Inter" panose="020B0604020202020204" charset="0"/>
                <a:ea typeface="Inter" panose="020B0604020202020204" charset="0"/>
              </a:rPr>
              <a:t>Replacement</a:t>
            </a:r>
            <a:r>
              <a:rPr lang="tr-TR" sz="2200" dirty="0">
                <a:solidFill>
                  <a:schemeClr val="tx1"/>
                </a:solidFill>
                <a:latin typeface="Inter" panose="020B0604020202020204" charset="0"/>
                <a:ea typeface="Inter" panose="020B0604020202020204" charset="0"/>
              </a:rPr>
              <a:t>) özelliği sayesinde geliştirme sürecinde anlık değişiklikleri yansıtarak geliştirici deneyimini iyileştirir.</a:t>
            </a:r>
          </a:p>
          <a:p>
            <a:pPr marL="342900" indent="-342900" algn="l">
              <a:buFont typeface="Arial" panose="020B0604020202020204" pitchFamily="34" charset="0"/>
              <a:buChar char="•"/>
            </a:pPr>
            <a:endParaRPr lang="tr-TR" sz="2200" b="1" dirty="0">
              <a:solidFill>
                <a:schemeClr val="tx1"/>
              </a:solidFill>
              <a:latin typeface="Inter" panose="020B0604020202020204" charset="0"/>
              <a:ea typeface="Inter" panose="020B0604020202020204" charset="0"/>
            </a:endParaRPr>
          </a:p>
          <a:p>
            <a:pPr marL="342900" indent="-342900" algn="l">
              <a:buFont typeface="Arial" panose="020B0604020202020204" pitchFamily="34" charset="0"/>
              <a:buChar char="•"/>
            </a:pPr>
            <a:r>
              <a:rPr lang="tr-TR" sz="2200" b="1" dirty="0" err="1">
                <a:solidFill>
                  <a:schemeClr val="tx1"/>
                </a:solidFill>
                <a:latin typeface="Inter" panose="020B0604020202020204" charset="0"/>
                <a:ea typeface="Inter" panose="020B0604020202020204" charset="0"/>
              </a:rPr>
              <a:t>React</a:t>
            </a:r>
            <a:r>
              <a:rPr lang="tr-TR" sz="2200" b="1" dirty="0">
                <a:solidFill>
                  <a:schemeClr val="tx1"/>
                </a:solidFill>
                <a:latin typeface="Inter" panose="020B0604020202020204" charset="0"/>
                <a:ea typeface="Inter" panose="020B0604020202020204" charset="0"/>
              </a:rPr>
              <a:t> </a:t>
            </a:r>
            <a:r>
              <a:rPr lang="tr-TR" sz="2200" b="1" dirty="0" err="1">
                <a:solidFill>
                  <a:schemeClr val="tx1"/>
                </a:solidFill>
                <a:latin typeface="Inter" panose="020B0604020202020204" charset="0"/>
                <a:ea typeface="Inter" panose="020B0604020202020204" charset="0"/>
              </a:rPr>
              <a:t>Toastify</a:t>
            </a:r>
            <a:r>
              <a:rPr lang="tr-TR" sz="2200" b="1" dirty="0">
                <a:solidFill>
                  <a:schemeClr val="tx1"/>
                </a:solidFill>
                <a:latin typeface="Inter" panose="020B0604020202020204" charset="0"/>
                <a:ea typeface="Inter" panose="020B0604020202020204" charset="0"/>
              </a:rPr>
              <a:t>: </a:t>
            </a:r>
            <a:r>
              <a:rPr lang="tr-TR" sz="2200" dirty="0">
                <a:solidFill>
                  <a:schemeClr val="tx1"/>
                </a:solidFill>
                <a:latin typeface="Inter" panose="020B0604020202020204" charset="0"/>
                <a:ea typeface="Inter" panose="020B0604020202020204" charset="0"/>
              </a:rPr>
              <a:t>Kullanıcıya hızlı geri bildirim sağlamak için kullanılan bu kütüphane, özelleştirilebilir bildirim (</a:t>
            </a:r>
            <a:r>
              <a:rPr lang="tr-TR" sz="2200" dirty="0" err="1">
                <a:solidFill>
                  <a:schemeClr val="tx1"/>
                </a:solidFill>
                <a:latin typeface="Inter" panose="020B0604020202020204" charset="0"/>
                <a:ea typeface="Inter" panose="020B0604020202020204" charset="0"/>
              </a:rPr>
              <a:t>toast</a:t>
            </a:r>
            <a:r>
              <a:rPr lang="tr-TR" sz="2200" dirty="0">
                <a:solidFill>
                  <a:schemeClr val="tx1"/>
                </a:solidFill>
                <a:latin typeface="Inter" panose="020B0604020202020204" charset="0"/>
                <a:ea typeface="Inter" panose="020B0604020202020204" charset="0"/>
              </a:rPr>
              <a:t>) mesajlarının kolayca projeye entegre edilmesini sağlar.</a:t>
            </a:r>
          </a:p>
          <a:p>
            <a:pPr marL="342900" indent="-342900" algn="l">
              <a:buFont typeface="Arial" panose="020B0604020202020204" pitchFamily="34" charset="0"/>
              <a:buChar char="•"/>
            </a:pPr>
            <a:endParaRPr lang="tr-TR" sz="2200" b="1" dirty="0">
              <a:solidFill>
                <a:schemeClr val="tx1"/>
              </a:solidFill>
              <a:latin typeface="Inter" panose="020B0604020202020204" charset="0"/>
              <a:ea typeface="Inter" panose="020B0604020202020204" charset="0"/>
            </a:endParaRPr>
          </a:p>
          <a:p>
            <a:pPr marL="342900" indent="-342900" algn="l">
              <a:buFont typeface="Arial" panose="020B0604020202020204" pitchFamily="34" charset="0"/>
              <a:buChar char="•"/>
            </a:pPr>
            <a:r>
              <a:rPr lang="tr-TR" sz="2200" b="1" dirty="0" err="1">
                <a:solidFill>
                  <a:schemeClr val="tx1"/>
                </a:solidFill>
                <a:latin typeface="Inter" panose="020B0604020202020204" charset="0"/>
                <a:ea typeface="Inter" panose="020B0604020202020204" charset="0"/>
              </a:rPr>
              <a:t>React</a:t>
            </a:r>
            <a:r>
              <a:rPr lang="tr-TR" sz="2200" b="1" dirty="0">
                <a:solidFill>
                  <a:schemeClr val="tx1"/>
                </a:solidFill>
                <a:latin typeface="Inter" panose="020B0604020202020204" charset="0"/>
                <a:ea typeface="Inter" panose="020B0604020202020204" charset="0"/>
              </a:rPr>
              <a:t> </a:t>
            </a:r>
            <a:r>
              <a:rPr lang="tr-TR" sz="2200" b="1" dirty="0" err="1">
                <a:solidFill>
                  <a:schemeClr val="tx1"/>
                </a:solidFill>
                <a:latin typeface="Inter" panose="020B0604020202020204" charset="0"/>
                <a:ea typeface="Inter" panose="020B0604020202020204" charset="0"/>
              </a:rPr>
              <a:t>Icons</a:t>
            </a:r>
            <a:r>
              <a:rPr lang="tr-TR" sz="2200" b="1" dirty="0">
                <a:solidFill>
                  <a:schemeClr val="tx1"/>
                </a:solidFill>
                <a:latin typeface="Inter" panose="020B0604020202020204" charset="0"/>
                <a:ea typeface="Inter" panose="020B0604020202020204" charset="0"/>
              </a:rPr>
              <a:t> &amp; Font </a:t>
            </a:r>
            <a:r>
              <a:rPr lang="tr-TR" sz="2200" b="1" dirty="0" err="1">
                <a:solidFill>
                  <a:schemeClr val="tx1"/>
                </a:solidFill>
                <a:latin typeface="Inter" panose="020B0604020202020204" charset="0"/>
                <a:ea typeface="Inter" panose="020B0604020202020204" charset="0"/>
              </a:rPr>
              <a:t>Awesome</a:t>
            </a:r>
            <a:r>
              <a:rPr lang="tr-TR" sz="2200" b="1" dirty="0">
                <a:solidFill>
                  <a:schemeClr val="tx1"/>
                </a:solidFill>
                <a:latin typeface="Inter" panose="020B0604020202020204" charset="0"/>
                <a:ea typeface="Inter" panose="020B0604020202020204" charset="0"/>
              </a:rPr>
              <a:t>: </a:t>
            </a:r>
            <a:r>
              <a:rPr lang="tr-TR" sz="2200" dirty="0" err="1">
                <a:solidFill>
                  <a:schemeClr val="tx1"/>
                </a:solidFill>
                <a:latin typeface="Inter" panose="020B0604020202020204" charset="0"/>
                <a:ea typeface="Inter" panose="020B0604020202020204" charset="0"/>
              </a:rPr>
              <a:t>React</a:t>
            </a:r>
            <a:r>
              <a:rPr lang="tr-TR" sz="2200" dirty="0">
                <a:solidFill>
                  <a:schemeClr val="tx1"/>
                </a:solidFill>
                <a:latin typeface="Inter" panose="020B0604020202020204" charset="0"/>
                <a:ea typeface="Inter" panose="020B0604020202020204" charset="0"/>
              </a:rPr>
              <a:t> </a:t>
            </a:r>
            <a:r>
              <a:rPr lang="tr-TR" sz="2200" dirty="0" err="1">
                <a:solidFill>
                  <a:schemeClr val="tx1"/>
                </a:solidFill>
                <a:latin typeface="Inter" panose="020B0604020202020204" charset="0"/>
                <a:ea typeface="Inter" panose="020B0604020202020204" charset="0"/>
              </a:rPr>
              <a:t>Icons</a:t>
            </a:r>
            <a:r>
              <a:rPr lang="tr-TR" sz="2200" dirty="0">
                <a:solidFill>
                  <a:schemeClr val="tx1"/>
                </a:solidFill>
                <a:latin typeface="Inter" panose="020B0604020202020204" charset="0"/>
                <a:ea typeface="Inter" panose="020B0604020202020204" charset="0"/>
              </a:rPr>
              <a:t> ve Font </a:t>
            </a:r>
            <a:r>
              <a:rPr lang="tr-TR" sz="2200" dirty="0" err="1">
                <a:solidFill>
                  <a:schemeClr val="tx1"/>
                </a:solidFill>
                <a:latin typeface="Inter" panose="020B0604020202020204" charset="0"/>
                <a:ea typeface="Inter" panose="020B0604020202020204" charset="0"/>
              </a:rPr>
              <a:t>Awesome</a:t>
            </a:r>
            <a:r>
              <a:rPr lang="tr-TR" sz="2200" dirty="0">
                <a:solidFill>
                  <a:schemeClr val="tx1"/>
                </a:solidFill>
                <a:latin typeface="Inter" panose="020B0604020202020204" charset="0"/>
                <a:ea typeface="Inter" panose="020B0604020202020204" charset="0"/>
              </a:rPr>
              <a:t>, web projelerinde yaygın kullanılan ikonları kolayca uygulamaya dahil etmeyi sağlayarak kullanıcı arayüzünü zenginleştirir ve görsel tutarlılık sunar.</a:t>
            </a:r>
          </a:p>
          <a:p>
            <a:pPr marL="342900" indent="-342900" algn="l">
              <a:buFont typeface="Arial" panose="020B0604020202020204" pitchFamily="34" charset="0"/>
              <a:buChar char="•"/>
            </a:pPr>
            <a:r>
              <a:rPr lang="tr-TR" sz="2200" b="1" dirty="0" err="1">
                <a:solidFill>
                  <a:schemeClr val="tx1"/>
                </a:solidFill>
                <a:latin typeface="Inter" panose="020B0604020202020204" charset="0"/>
                <a:ea typeface="Inter" panose="020B0604020202020204" charset="0"/>
              </a:rPr>
              <a:t>React</a:t>
            </a:r>
            <a:r>
              <a:rPr lang="tr-TR" sz="2200" b="1" dirty="0">
                <a:solidFill>
                  <a:schemeClr val="tx1"/>
                </a:solidFill>
                <a:latin typeface="Inter" panose="020B0604020202020204" charset="0"/>
                <a:ea typeface="Inter" panose="020B0604020202020204" charset="0"/>
              </a:rPr>
              <a:t> </a:t>
            </a:r>
            <a:r>
              <a:rPr lang="tr-TR" sz="2200" b="1" dirty="0" err="1">
                <a:solidFill>
                  <a:schemeClr val="tx1"/>
                </a:solidFill>
                <a:latin typeface="Inter" panose="020B0604020202020204" charset="0"/>
                <a:ea typeface="Inter" panose="020B0604020202020204" charset="0"/>
              </a:rPr>
              <a:t>Router</a:t>
            </a:r>
            <a:r>
              <a:rPr lang="tr-TR" sz="2200" b="1" dirty="0">
                <a:solidFill>
                  <a:schemeClr val="tx1"/>
                </a:solidFill>
                <a:latin typeface="Inter" panose="020B0604020202020204" charset="0"/>
                <a:ea typeface="Inter" panose="020B0604020202020204" charset="0"/>
              </a:rPr>
              <a:t> DOM: </a:t>
            </a:r>
            <a:r>
              <a:rPr lang="tr-TR" sz="2200" dirty="0">
                <a:solidFill>
                  <a:schemeClr val="tx1"/>
                </a:solidFill>
                <a:latin typeface="Inter" panose="020B0604020202020204" charset="0"/>
                <a:ea typeface="Inter" panose="020B0604020202020204" charset="0"/>
              </a:rPr>
              <a:t>SPA (</a:t>
            </a:r>
            <a:r>
              <a:rPr lang="tr-TR" sz="2200" dirty="0" err="1">
                <a:solidFill>
                  <a:schemeClr val="tx1"/>
                </a:solidFill>
                <a:latin typeface="Inter" panose="020B0604020202020204" charset="0"/>
                <a:ea typeface="Inter" panose="020B0604020202020204" charset="0"/>
              </a:rPr>
              <a:t>Single</a:t>
            </a:r>
            <a:r>
              <a:rPr lang="tr-TR" sz="2200" dirty="0">
                <a:solidFill>
                  <a:schemeClr val="tx1"/>
                </a:solidFill>
                <a:latin typeface="Inter" panose="020B0604020202020204" charset="0"/>
                <a:ea typeface="Inter" panose="020B0604020202020204" charset="0"/>
              </a:rPr>
              <a:t> </a:t>
            </a:r>
            <a:r>
              <a:rPr lang="tr-TR" sz="2200" dirty="0" err="1">
                <a:solidFill>
                  <a:schemeClr val="tx1"/>
                </a:solidFill>
                <a:latin typeface="Inter" panose="020B0604020202020204" charset="0"/>
                <a:ea typeface="Inter" panose="020B0604020202020204" charset="0"/>
              </a:rPr>
              <a:t>Page</a:t>
            </a:r>
            <a:r>
              <a:rPr lang="tr-TR" sz="2200" dirty="0">
                <a:solidFill>
                  <a:schemeClr val="tx1"/>
                </a:solidFill>
                <a:latin typeface="Inter" panose="020B0604020202020204" charset="0"/>
                <a:ea typeface="Inter" panose="020B0604020202020204" charset="0"/>
              </a:rPr>
              <a:t> Application) mantığında sayfalar arası geçişi sağlayan bu kütüphane, yönlendirme (routing) işlemlerini performanslı ve senkronize şekilde yönetir.</a:t>
            </a:r>
          </a:p>
          <a:p>
            <a:pPr marL="342900" indent="-342900" algn="l">
              <a:buFont typeface="Arial" panose="020B0604020202020204" pitchFamily="34" charset="0"/>
              <a:buChar char="•"/>
            </a:pPr>
            <a:endParaRPr lang="tr-TR" sz="2200" b="1" dirty="0">
              <a:solidFill>
                <a:schemeClr val="tx1"/>
              </a:solidFill>
              <a:latin typeface="Inter" panose="020B0604020202020204" charset="0"/>
              <a:ea typeface="Inter" panose="020B0604020202020204" charset="0"/>
            </a:endParaRPr>
          </a:p>
          <a:p>
            <a:pPr marL="342900" indent="-342900" algn="l">
              <a:buFont typeface="Arial" panose="020B0604020202020204" pitchFamily="34" charset="0"/>
              <a:buChar char="•"/>
            </a:pPr>
            <a:r>
              <a:rPr lang="tr-TR" sz="2200" b="1" dirty="0" err="1">
                <a:solidFill>
                  <a:schemeClr val="tx1"/>
                </a:solidFill>
                <a:latin typeface="Inter" panose="020B0604020202020204" charset="0"/>
                <a:ea typeface="Inter" panose="020B0604020202020204" charset="0"/>
              </a:rPr>
              <a:t>jQuery</a:t>
            </a:r>
            <a:r>
              <a:rPr lang="tr-TR" sz="2200" b="1" dirty="0">
                <a:solidFill>
                  <a:schemeClr val="tx1"/>
                </a:solidFill>
                <a:latin typeface="Inter" panose="020B0604020202020204" charset="0"/>
                <a:ea typeface="Inter" panose="020B0604020202020204" charset="0"/>
              </a:rPr>
              <a:t>: </a:t>
            </a:r>
            <a:r>
              <a:rPr lang="tr-TR" sz="2200" dirty="0">
                <a:solidFill>
                  <a:schemeClr val="tx1"/>
                </a:solidFill>
                <a:latin typeface="Inter" panose="020B0604020202020204" charset="0"/>
                <a:ea typeface="Inter" panose="020B0604020202020204" charset="0"/>
              </a:rPr>
              <a:t>DOM manipülasyonu, AJAX istekleri ve olay yönetimini kolaylaştıran bu kütüphane, özellikle küçük ama etkili işlemler için hâlâ bazı projelerde tercih edilmektedir.</a:t>
            </a:r>
          </a:p>
          <a:p>
            <a:pPr marL="342900" indent="-342900" algn="l">
              <a:buFont typeface="Arial" panose="020B0604020202020204" pitchFamily="34" charset="0"/>
              <a:buChar char="•"/>
            </a:pPr>
            <a:endParaRPr lang="tr-TR" sz="2200" b="1" dirty="0">
              <a:solidFill>
                <a:schemeClr val="tx1"/>
              </a:solidFill>
              <a:latin typeface="Inter" panose="020B0604020202020204" charset="0"/>
              <a:ea typeface="Inter" panose="020B0604020202020204" charset="0"/>
            </a:endParaRPr>
          </a:p>
          <a:p>
            <a:pPr marL="342900" indent="-342900" algn="l">
              <a:buFont typeface="Arial" panose="020B0604020202020204" pitchFamily="34" charset="0"/>
              <a:buChar char="•"/>
            </a:pPr>
            <a:r>
              <a:rPr lang="tr-TR" sz="2200" b="1" dirty="0">
                <a:solidFill>
                  <a:schemeClr val="tx1"/>
                </a:solidFill>
                <a:latin typeface="Inter" panose="020B0604020202020204" charset="0"/>
                <a:ea typeface="Inter" panose="020B0604020202020204" charset="0"/>
              </a:rPr>
              <a:t>JSON Server: </a:t>
            </a:r>
            <a:r>
              <a:rPr lang="tr-TR" sz="2200" dirty="0" err="1">
                <a:solidFill>
                  <a:schemeClr val="tx1"/>
                </a:solidFill>
                <a:latin typeface="Inter" panose="020B0604020202020204" charset="0"/>
                <a:ea typeface="Inter" panose="020B0604020202020204" charset="0"/>
              </a:rPr>
              <a:t>Mock</a:t>
            </a:r>
            <a:r>
              <a:rPr lang="tr-TR" sz="2200" dirty="0">
                <a:solidFill>
                  <a:schemeClr val="tx1"/>
                </a:solidFill>
                <a:latin typeface="Inter" panose="020B0604020202020204" charset="0"/>
                <a:ea typeface="Inter" panose="020B0604020202020204" charset="0"/>
              </a:rPr>
              <a:t> API işlevi gören bu araç, JSON formatındaki veriler üzerinden </a:t>
            </a:r>
            <a:r>
              <a:rPr lang="tr-TR" sz="2200" dirty="0" err="1">
                <a:solidFill>
                  <a:schemeClr val="tx1"/>
                </a:solidFill>
                <a:latin typeface="Inter" panose="020B0604020202020204" charset="0"/>
                <a:ea typeface="Inter" panose="020B0604020202020204" charset="0"/>
              </a:rPr>
              <a:t>RESTful</a:t>
            </a:r>
            <a:r>
              <a:rPr lang="tr-TR" sz="2200" dirty="0">
                <a:solidFill>
                  <a:schemeClr val="tx1"/>
                </a:solidFill>
                <a:latin typeface="Inter" panose="020B0604020202020204" charset="0"/>
                <a:ea typeface="Inter" panose="020B0604020202020204" charset="0"/>
              </a:rPr>
              <a:t> servisler oluşturarak ön yüz geliştirmesinde gerçek </a:t>
            </a:r>
            <a:r>
              <a:rPr lang="tr-TR" sz="2200" dirty="0" err="1">
                <a:solidFill>
                  <a:schemeClr val="tx1"/>
                </a:solidFill>
                <a:latin typeface="Inter" panose="020B0604020202020204" charset="0"/>
                <a:ea typeface="Inter" panose="020B0604020202020204" charset="0"/>
              </a:rPr>
              <a:t>veritabanı</a:t>
            </a:r>
            <a:r>
              <a:rPr lang="tr-TR" sz="2200" dirty="0">
                <a:solidFill>
                  <a:schemeClr val="tx1"/>
                </a:solidFill>
                <a:latin typeface="Inter" panose="020B0604020202020204" charset="0"/>
                <a:ea typeface="Inter" panose="020B0604020202020204" charset="0"/>
              </a:rPr>
              <a:t> simülasyonu sağlar.</a:t>
            </a:r>
          </a:p>
          <a:p>
            <a:pPr marL="342900" indent="-342900" algn="l">
              <a:buFont typeface="Arial" panose="020B0604020202020204" pitchFamily="34" charset="0"/>
              <a:buChar char="•"/>
            </a:pPr>
            <a:endParaRPr lang="tr-TR" sz="2200" b="1" dirty="0">
              <a:solidFill>
                <a:schemeClr val="tx1"/>
              </a:solidFill>
              <a:latin typeface="Inter" panose="020B0604020202020204" charset="0"/>
              <a:ea typeface="Inter" panose="020B0604020202020204" charset="0"/>
            </a:endParaRPr>
          </a:p>
          <a:p>
            <a:pPr marL="342900" indent="-342900" algn="l">
              <a:buFont typeface="Arial" panose="020B0604020202020204" pitchFamily="34" charset="0"/>
              <a:buChar char="•"/>
            </a:pPr>
            <a:r>
              <a:rPr lang="tr-TR" sz="2200" b="1" dirty="0" err="1">
                <a:solidFill>
                  <a:schemeClr val="tx1"/>
                </a:solidFill>
                <a:latin typeface="Inter" panose="020B0604020202020204" charset="0"/>
                <a:ea typeface="Inter" panose="020B0604020202020204" charset="0"/>
              </a:rPr>
              <a:t>Redux</a:t>
            </a:r>
            <a:r>
              <a:rPr lang="tr-TR" sz="2200" b="1" dirty="0">
                <a:solidFill>
                  <a:schemeClr val="tx1"/>
                </a:solidFill>
                <a:latin typeface="Inter" panose="020B0604020202020204" charset="0"/>
                <a:ea typeface="Inter" panose="020B0604020202020204" charset="0"/>
              </a:rPr>
              <a:t> Toolkit: </a:t>
            </a:r>
            <a:r>
              <a:rPr lang="tr-TR" sz="2200" dirty="0">
                <a:solidFill>
                  <a:schemeClr val="tx1"/>
                </a:solidFill>
                <a:latin typeface="Inter" panose="020B0604020202020204" charset="0"/>
                <a:ea typeface="Inter" panose="020B0604020202020204" charset="0"/>
              </a:rPr>
              <a:t>Uygulama genelinde durum (</a:t>
            </a:r>
            <a:r>
              <a:rPr lang="tr-TR" sz="2200" dirty="0" err="1">
                <a:solidFill>
                  <a:schemeClr val="tx1"/>
                </a:solidFill>
                <a:latin typeface="Inter" panose="020B0604020202020204" charset="0"/>
                <a:ea typeface="Inter" panose="020B0604020202020204" charset="0"/>
              </a:rPr>
              <a:t>state</a:t>
            </a:r>
            <a:r>
              <a:rPr lang="tr-TR" sz="2200" dirty="0">
                <a:solidFill>
                  <a:schemeClr val="tx1"/>
                </a:solidFill>
                <a:latin typeface="Inter" panose="020B0604020202020204" charset="0"/>
                <a:ea typeface="Inter" panose="020B0604020202020204" charset="0"/>
              </a:rPr>
              <a:t>) yönetimini kolaylaştıran bu araç, </a:t>
            </a:r>
            <a:r>
              <a:rPr lang="tr-TR" sz="2200" dirty="0" err="1">
                <a:solidFill>
                  <a:schemeClr val="tx1"/>
                </a:solidFill>
                <a:latin typeface="Inter" panose="020B0604020202020204" charset="0"/>
                <a:ea typeface="Inter" panose="020B0604020202020204" charset="0"/>
              </a:rPr>
              <a:t>Redux</a:t>
            </a:r>
            <a:r>
              <a:rPr lang="tr-TR" sz="2200" dirty="0">
                <a:solidFill>
                  <a:schemeClr val="tx1"/>
                </a:solidFill>
                <a:latin typeface="Inter" panose="020B0604020202020204" charset="0"/>
                <a:ea typeface="Inter" panose="020B0604020202020204" charset="0"/>
              </a:rPr>
              <a:t> yapısını sadeleştirir ve standartlaştırır. Özellikle büyük ölçekli projelerde veri akışının kontrolünü optimize eder.</a:t>
            </a:r>
          </a:p>
          <a:p>
            <a:pPr marL="342900" indent="-342900" algn="l">
              <a:buFont typeface="Arial" panose="020B0604020202020204" pitchFamily="34" charset="0"/>
              <a:buChar char="•"/>
            </a:pPr>
            <a:endParaRPr lang="tr-TR" sz="2200" b="1" dirty="0">
              <a:solidFill>
                <a:schemeClr val="tx1"/>
              </a:solidFill>
              <a:latin typeface="Inter" panose="020B0604020202020204" charset="0"/>
              <a:ea typeface="Inter" panose="020B0604020202020204" charset="0"/>
            </a:endParaRPr>
          </a:p>
          <a:p>
            <a:pPr marL="342900" indent="-342900" algn="l">
              <a:buFont typeface="Arial" panose="020B0604020202020204" pitchFamily="34" charset="0"/>
              <a:buChar char="•"/>
            </a:pPr>
            <a:r>
              <a:rPr lang="tr-TR" sz="2200" b="1" dirty="0" err="1">
                <a:solidFill>
                  <a:schemeClr val="tx1"/>
                </a:solidFill>
                <a:latin typeface="Inter" panose="020B0604020202020204" charset="0"/>
                <a:ea typeface="Inter" panose="020B0604020202020204" charset="0"/>
              </a:rPr>
              <a:t>Redux</a:t>
            </a:r>
            <a:r>
              <a:rPr lang="tr-TR" sz="2200" b="1" dirty="0">
                <a:solidFill>
                  <a:schemeClr val="tx1"/>
                </a:solidFill>
                <a:latin typeface="Inter" panose="020B0604020202020204" charset="0"/>
                <a:ea typeface="Inter" panose="020B0604020202020204" charset="0"/>
              </a:rPr>
              <a:t> </a:t>
            </a:r>
            <a:r>
              <a:rPr lang="tr-TR" sz="2200" b="1" dirty="0" err="1">
                <a:solidFill>
                  <a:schemeClr val="tx1"/>
                </a:solidFill>
                <a:latin typeface="Inter" panose="020B0604020202020204" charset="0"/>
                <a:ea typeface="Inter" panose="020B0604020202020204" charset="0"/>
              </a:rPr>
              <a:t>Thunk</a:t>
            </a:r>
            <a:r>
              <a:rPr lang="tr-TR" sz="2200" b="1" dirty="0">
                <a:solidFill>
                  <a:schemeClr val="tx1"/>
                </a:solidFill>
                <a:latin typeface="Inter" panose="020B0604020202020204" charset="0"/>
                <a:ea typeface="Inter" panose="020B0604020202020204" charset="0"/>
              </a:rPr>
              <a:t>: </a:t>
            </a:r>
            <a:r>
              <a:rPr lang="tr-TR" sz="2200" dirty="0">
                <a:solidFill>
                  <a:schemeClr val="tx1"/>
                </a:solidFill>
                <a:latin typeface="Inter" panose="020B0604020202020204" charset="0"/>
                <a:ea typeface="Inter" panose="020B0604020202020204" charset="0"/>
              </a:rPr>
              <a:t>Asenkron işlemleri (örneğin API çağrıları) </a:t>
            </a:r>
            <a:r>
              <a:rPr lang="tr-TR" sz="2200" dirty="0" err="1">
                <a:solidFill>
                  <a:schemeClr val="tx1"/>
                </a:solidFill>
                <a:latin typeface="Inter" panose="020B0604020202020204" charset="0"/>
                <a:ea typeface="Inter" panose="020B0604020202020204" charset="0"/>
              </a:rPr>
              <a:t>Redux</a:t>
            </a:r>
            <a:r>
              <a:rPr lang="tr-TR" sz="2200" dirty="0">
                <a:solidFill>
                  <a:schemeClr val="tx1"/>
                </a:solidFill>
                <a:latin typeface="Inter" panose="020B0604020202020204" charset="0"/>
                <a:ea typeface="Inter" panose="020B0604020202020204" charset="0"/>
              </a:rPr>
              <a:t> yapısına entegre etmek için kullanılan bu </a:t>
            </a:r>
            <a:r>
              <a:rPr lang="tr-TR" sz="2200" dirty="0" err="1">
                <a:solidFill>
                  <a:schemeClr val="tx1"/>
                </a:solidFill>
                <a:latin typeface="Inter" panose="020B0604020202020204" charset="0"/>
                <a:ea typeface="Inter" panose="020B0604020202020204" charset="0"/>
              </a:rPr>
              <a:t>middleware</a:t>
            </a:r>
            <a:r>
              <a:rPr lang="tr-TR" sz="2200" dirty="0">
                <a:solidFill>
                  <a:schemeClr val="tx1"/>
                </a:solidFill>
                <a:latin typeface="Inter" panose="020B0604020202020204" charset="0"/>
                <a:ea typeface="Inter" panose="020B0604020202020204" charset="0"/>
              </a:rPr>
              <a:t>, aksiyonların zamanlamasını kontrol etmeyi sağlar.</a:t>
            </a:r>
          </a:p>
        </p:txBody>
      </p:sp>
    </p:spTree>
    <p:extLst>
      <p:ext uri="{BB962C8B-B14F-4D97-AF65-F5344CB8AC3E}">
        <p14:creationId xmlns:p14="http://schemas.microsoft.com/office/powerpoint/2010/main" val="97534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A0495-EC2B-6046-32DD-57FDA0A33CA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9EEBCB4-BA09-3AE0-2FAC-D739D6182C5B}"/>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ARAYÜZ MİMARİSİ VE TASARIMI </a:t>
            </a:r>
          </a:p>
        </p:txBody>
      </p:sp>
      <p:sp>
        <p:nvSpPr>
          <p:cNvPr id="3" name="Alt Başlık 2">
            <a:extLst>
              <a:ext uri="{FF2B5EF4-FFF2-40B4-BE49-F238E27FC236}">
                <a16:creationId xmlns:a16="http://schemas.microsoft.com/office/drawing/2014/main" id="{090D2375-72C6-E37E-3EFD-E7D0D47824FE}"/>
              </a:ext>
            </a:extLst>
          </p:cNvPr>
          <p:cNvSpPr>
            <a:spLocks noGrp="1"/>
          </p:cNvSpPr>
          <p:nvPr>
            <p:ph type="subTitle" idx="1"/>
          </p:nvPr>
        </p:nvSpPr>
        <p:spPr>
          <a:xfrm>
            <a:off x="685800" y="2324100"/>
            <a:ext cx="17068800" cy="2209800"/>
          </a:xfrm>
        </p:spPr>
        <p:txBody>
          <a:bodyPr>
            <a:normAutofit lnSpcReduction="10000"/>
          </a:bodyPr>
          <a:lstStyle/>
          <a:p>
            <a:pPr algn="l"/>
            <a:r>
              <a:rPr lang="tr-TR" sz="2800" dirty="0">
                <a:solidFill>
                  <a:schemeClr val="tx1"/>
                </a:solidFill>
                <a:latin typeface="Inter" panose="020B0604020202020204" charset="0"/>
                <a:ea typeface="Inter" panose="020B0604020202020204" charset="0"/>
              </a:rPr>
              <a:t>Doğru klasör yapısını </a:t>
            </a:r>
            <a:r>
              <a:rPr lang="tr-TR" sz="2800" dirty="0" err="1">
                <a:solidFill>
                  <a:schemeClr val="tx1"/>
                </a:solidFill>
                <a:latin typeface="Inter" panose="020B0604020202020204" charset="0"/>
                <a:ea typeface="Inter" panose="020B0604020202020204" charset="0"/>
              </a:rPr>
              <a:t>belirlemek,doğru</a:t>
            </a:r>
            <a:r>
              <a:rPr lang="tr-TR" sz="2800" dirty="0">
                <a:solidFill>
                  <a:schemeClr val="tx1"/>
                </a:solidFill>
                <a:latin typeface="Inter" panose="020B0604020202020204" charset="0"/>
                <a:ea typeface="Inter" panose="020B0604020202020204" charset="0"/>
              </a:rPr>
              <a:t> mimariye göre geliştirme yapmak, kodun sürdürülebilirliği, okunabilirliği ve geliştirici ekipler arası iş birliği açısından kritik öneme sahiptir. İyi yapılandırılmış bir dizin yapısı ve kod , bileşenlerin kolay bulunmasını sağlar ,kod anlaşılabilirliğini artırır ve proje büyüdükçe karmaşıklığın önüne geçer. Her işlevin ait olduğu alanda tanımlanması, modülerlik ve test edilebilirlik açısından avantaj yaratır.</a:t>
            </a:r>
          </a:p>
        </p:txBody>
      </p:sp>
      <p:sp>
        <p:nvSpPr>
          <p:cNvPr id="6" name="Alt Başlık 2">
            <a:extLst>
              <a:ext uri="{FF2B5EF4-FFF2-40B4-BE49-F238E27FC236}">
                <a16:creationId xmlns:a16="http://schemas.microsoft.com/office/drawing/2014/main" id="{3D8D428A-3F83-F88F-C0DB-F309BB31EB3C}"/>
              </a:ext>
            </a:extLst>
          </p:cNvPr>
          <p:cNvSpPr txBox="1">
            <a:spLocks/>
          </p:cNvSpPr>
          <p:nvPr/>
        </p:nvSpPr>
        <p:spPr>
          <a:xfrm>
            <a:off x="701040" y="5143499"/>
            <a:ext cx="17068800" cy="388619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tr-TR" sz="2800" dirty="0">
                <a:solidFill>
                  <a:schemeClr val="tx1"/>
                </a:solidFill>
                <a:latin typeface="Inter" panose="020B0604020202020204" charset="0"/>
                <a:ea typeface="Inter" panose="020B0604020202020204" charset="0"/>
              </a:rPr>
              <a:t>Bileşen tabanlı mimari, kullanıcı arayüzünü bağımsız ve tekrar kullanılabilir küçük parçalara bölerek inşa etmeyi temel alan bir yaklaşımdır. Her bileşen, kendi içerisinde HTML, CSS ve JavaScript içerebilen, bir UI öğesini temsil eden mantıksal bir birimdir. Bu yapı sayesinde her bileşen, bağımsız olarak geliştirilip test edilebilir ve gerektiğinde yeniden farklı yerlerde kullanılabilir. Projede bileşen tabanlı mimari tercih edilmiştir çünkü bu yapı, hem yeniden kullanılabilirlik hem de sürdürülebilir geliştirme açısından büyük avantaj </a:t>
            </a:r>
            <a:r>
              <a:rPr lang="tr-TR" sz="2800" dirty="0" err="1">
                <a:solidFill>
                  <a:schemeClr val="tx1"/>
                </a:solidFill>
                <a:latin typeface="Inter" panose="020B0604020202020204" charset="0"/>
                <a:ea typeface="Inter" panose="020B0604020202020204" charset="0"/>
              </a:rPr>
              <a:t>sağlar.Ayrıca</a:t>
            </a:r>
            <a:r>
              <a:rPr lang="tr-TR" sz="2800" dirty="0">
                <a:solidFill>
                  <a:schemeClr val="tx1"/>
                </a:solidFill>
                <a:latin typeface="Inter" panose="020B0604020202020204" charset="0"/>
                <a:ea typeface="Inter" panose="020B0604020202020204" charset="0"/>
              </a:rPr>
              <a:t> </a:t>
            </a:r>
            <a:r>
              <a:rPr lang="tr-TR" sz="2800" dirty="0" err="1">
                <a:solidFill>
                  <a:schemeClr val="tx1"/>
                </a:solidFill>
                <a:latin typeface="Inter" panose="020B0604020202020204" charset="0"/>
                <a:ea typeface="Inter" panose="020B0604020202020204" charset="0"/>
              </a:rPr>
              <a:t>React</a:t>
            </a:r>
            <a:r>
              <a:rPr lang="tr-TR" sz="2800" dirty="0">
                <a:solidFill>
                  <a:schemeClr val="tx1"/>
                </a:solidFill>
                <a:latin typeface="Inter" panose="020B0604020202020204" charset="0"/>
                <a:ea typeface="Inter" panose="020B0604020202020204" charset="0"/>
              </a:rPr>
              <a:t> direkt </a:t>
            </a:r>
            <a:r>
              <a:rPr lang="tr-TR" sz="2800" dirty="0" err="1">
                <a:solidFill>
                  <a:schemeClr val="tx1"/>
                </a:solidFill>
                <a:latin typeface="Inter" panose="020B0604020202020204" charset="0"/>
                <a:ea typeface="Inter" panose="020B0604020202020204" charset="0"/>
              </a:rPr>
              <a:t>component</a:t>
            </a:r>
            <a:r>
              <a:rPr lang="tr-TR" sz="2800" dirty="0">
                <a:solidFill>
                  <a:schemeClr val="tx1"/>
                </a:solidFill>
                <a:latin typeface="Inter" panose="020B0604020202020204" charset="0"/>
                <a:ea typeface="Inter" panose="020B0604020202020204" charset="0"/>
              </a:rPr>
              <a:t> tabanlı geliştirme için tasarlandığından bu mimari kullanılması uygun görülmüştür.</a:t>
            </a:r>
          </a:p>
        </p:txBody>
      </p:sp>
      <p:sp>
        <p:nvSpPr>
          <p:cNvPr id="8" name="Başlık 1">
            <a:extLst>
              <a:ext uri="{FF2B5EF4-FFF2-40B4-BE49-F238E27FC236}">
                <a16:creationId xmlns:a16="http://schemas.microsoft.com/office/drawing/2014/main" id="{B527C5B3-6AD2-34B4-A6C3-709730E5E99A}"/>
              </a:ext>
            </a:extLst>
          </p:cNvPr>
          <p:cNvSpPr txBox="1">
            <a:spLocks/>
          </p:cNvSpPr>
          <p:nvPr/>
        </p:nvSpPr>
        <p:spPr>
          <a:xfrm>
            <a:off x="685800" y="4305301"/>
            <a:ext cx="170688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4000" b="1" dirty="0">
                <a:latin typeface="Inter" panose="020B0604020202020204" charset="0"/>
                <a:ea typeface="Inter" panose="020B0604020202020204" charset="0"/>
              </a:rPr>
              <a:t>Component Tabanlı Geliştirme</a:t>
            </a:r>
          </a:p>
        </p:txBody>
      </p:sp>
    </p:spTree>
    <p:extLst>
      <p:ext uri="{BB962C8B-B14F-4D97-AF65-F5344CB8AC3E}">
        <p14:creationId xmlns:p14="http://schemas.microsoft.com/office/powerpoint/2010/main" val="2886311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4381EC9F-4BB0-2211-72B9-71E7F7893A8D}"/>
            </a:ext>
          </a:extLst>
        </p:cNvPr>
        <p:cNvGrpSpPr/>
        <p:nvPr/>
      </p:nvGrpSpPr>
      <p:grpSpPr>
        <a:xfrm>
          <a:off x="0" y="0"/>
          <a:ext cx="0" cy="0"/>
          <a:chOff x="0" y="0"/>
          <a:chExt cx="0" cy="0"/>
        </a:xfrm>
      </p:grpSpPr>
      <p:pic>
        <p:nvPicPr>
          <p:cNvPr id="9" name="Resim 8" descr="metin, ekran görüntüsü, diyagram, yazı tipi içeren bir resim&#10;&#10;Yapay zeka tarafından oluşturulan içerik yanlış olabilir.">
            <a:extLst>
              <a:ext uri="{FF2B5EF4-FFF2-40B4-BE49-F238E27FC236}">
                <a16:creationId xmlns:a16="http://schemas.microsoft.com/office/drawing/2014/main" id="{E3A70C49-7D82-F22D-8BC1-621535DE4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89" y="45720"/>
            <a:ext cx="16885222" cy="10248900"/>
          </a:xfrm>
          <a:prstGeom prst="rect">
            <a:avLst/>
          </a:prstGeom>
        </p:spPr>
      </p:pic>
    </p:spTree>
    <p:extLst>
      <p:ext uri="{BB962C8B-B14F-4D97-AF65-F5344CB8AC3E}">
        <p14:creationId xmlns:p14="http://schemas.microsoft.com/office/powerpoint/2010/main" val="176834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C837-6D1E-7160-CED8-EA51CCC6C1CF}"/>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0D3DF8F-3DE2-1764-8EDB-47801657F494}"/>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Arayüz Tasarımı ve Sayfalar ve Özellikleri</a:t>
            </a:r>
          </a:p>
        </p:txBody>
      </p:sp>
      <p:sp>
        <p:nvSpPr>
          <p:cNvPr id="3" name="Alt Başlık 2">
            <a:extLst>
              <a:ext uri="{FF2B5EF4-FFF2-40B4-BE49-F238E27FC236}">
                <a16:creationId xmlns:a16="http://schemas.microsoft.com/office/drawing/2014/main" id="{BF99E8B4-3263-B00A-534C-EB53C56FEB3E}"/>
              </a:ext>
            </a:extLst>
          </p:cNvPr>
          <p:cNvSpPr>
            <a:spLocks noGrp="1"/>
          </p:cNvSpPr>
          <p:nvPr>
            <p:ph type="subTitle" idx="1"/>
          </p:nvPr>
        </p:nvSpPr>
        <p:spPr>
          <a:xfrm>
            <a:off x="685800" y="2324099"/>
            <a:ext cx="17068800" cy="6705599"/>
          </a:xfrm>
        </p:spPr>
        <p:txBody>
          <a:bodyPr>
            <a:normAutofit fontScale="92500" lnSpcReduction="10000"/>
          </a:bodyPr>
          <a:lstStyle/>
          <a:p>
            <a:pPr algn="l"/>
            <a:r>
              <a:rPr lang="tr-TR" sz="2800" dirty="0">
                <a:solidFill>
                  <a:schemeClr val="tx1"/>
                </a:solidFill>
                <a:latin typeface="Inter" panose="020B0604020202020204" charset="0"/>
                <a:ea typeface="Inter" panose="020B0604020202020204" charset="0"/>
              </a:rPr>
              <a:t>Projede toplamda toplam 7 sayfa bulunmakta .Bu sayfalar sırasıyla özellikleri ve ekran görüntüleri ile tanıtılacak:</a:t>
            </a:r>
          </a:p>
          <a:p>
            <a:pPr algn="l"/>
            <a:endParaRPr lang="tr-TR" sz="2800" dirty="0">
              <a:solidFill>
                <a:schemeClr val="tx1"/>
              </a:solidFill>
              <a:latin typeface="Inter" panose="020B0604020202020204" charset="0"/>
              <a:ea typeface="Inter" panose="020B0604020202020204" charset="0"/>
            </a:endParaRPr>
          </a:p>
          <a:p>
            <a:pPr marL="457200" indent="-457200" algn="l">
              <a:buFontTx/>
              <a:buChar char="-"/>
            </a:pPr>
            <a:r>
              <a:rPr lang="tr-TR" sz="2600" dirty="0">
                <a:solidFill>
                  <a:schemeClr val="tx1"/>
                </a:solidFill>
                <a:latin typeface="Inter" panose="020B0604020202020204" charset="0"/>
                <a:ea typeface="Inter" panose="020B0604020202020204" charset="0"/>
              </a:rPr>
              <a:t>Ana sayfa  URL </a:t>
            </a:r>
            <a:r>
              <a:rPr lang="tr-TR" sz="2600" dirty="0" err="1">
                <a:solidFill>
                  <a:schemeClr val="tx1"/>
                </a:solidFill>
                <a:latin typeface="Inter" panose="020B0604020202020204" charset="0"/>
                <a:ea typeface="Inter" panose="020B0604020202020204" charset="0"/>
              </a:rPr>
              <a:t>Pathname</a:t>
            </a:r>
            <a:r>
              <a:rPr lang="tr-TR" sz="2600" dirty="0">
                <a:solidFill>
                  <a:schemeClr val="tx1"/>
                </a:solidFill>
                <a:latin typeface="Inter" panose="020B0604020202020204" charset="0"/>
                <a:ea typeface="Inter" panose="020B0604020202020204" charset="0"/>
              </a:rPr>
              <a:t> : /     </a:t>
            </a:r>
          </a:p>
          <a:p>
            <a:pPr marL="457200" indent="-457200" algn="l">
              <a:buFontTx/>
              <a:buChar char="-"/>
            </a:pPr>
            <a:endParaRPr lang="tr-TR" sz="2600" dirty="0">
              <a:solidFill>
                <a:schemeClr val="tx1"/>
              </a:solidFill>
              <a:latin typeface="Inter" panose="020B0604020202020204" charset="0"/>
              <a:ea typeface="Inter" panose="020B0604020202020204" charset="0"/>
            </a:endParaRPr>
          </a:p>
          <a:p>
            <a:pPr marL="457200" indent="-457200" algn="l">
              <a:buFontTx/>
              <a:buChar char="-"/>
            </a:pPr>
            <a:r>
              <a:rPr lang="tr-TR" sz="2600" dirty="0">
                <a:solidFill>
                  <a:schemeClr val="tx1"/>
                </a:solidFill>
                <a:latin typeface="Inter" panose="020B0604020202020204" charset="0"/>
                <a:ea typeface="Inter" panose="020B0604020202020204" charset="0"/>
              </a:rPr>
              <a:t>Sepet Sayfası URL </a:t>
            </a:r>
            <a:r>
              <a:rPr lang="tr-TR" sz="2600" dirty="0" err="1">
                <a:solidFill>
                  <a:schemeClr val="tx1"/>
                </a:solidFill>
                <a:latin typeface="Inter" panose="020B0604020202020204" charset="0"/>
                <a:ea typeface="Inter" panose="020B0604020202020204" charset="0"/>
              </a:rPr>
              <a:t>Pathname</a:t>
            </a:r>
            <a:r>
              <a:rPr lang="tr-TR" sz="2600" dirty="0">
                <a:solidFill>
                  <a:schemeClr val="tx1"/>
                </a:solidFill>
                <a:latin typeface="Inter" panose="020B0604020202020204" charset="0"/>
                <a:ea typeface="Inter" panose="020B0604020202020204" charset="0"/>
              </a:rPr>
              <a:t> : /cart</a:t>
            </a:r>
          </a:p>
          <a:p>
            <a:pPr marL="457200" indent="-457200" algn="l">
              <a:buFontTx/>
              <a:buChar char="-"/>
            </a:pPr>
            <a:endParaRPr lang="tr-TR" sz="2600" dirty="0">
              <a:solidFill>
                <a:schemeClr val="tx1"/>
              </a:solidFill>
              <a:latin typeface="Inter" panose="020B0604020202020204" charset="0"/>
              <a:ea typeface="Inter" panose="020B0604020202020204" charset="0"/>
            </a:endParaRPr>
          </a:p>
          <a:p>
            <a:pPr marL="457200" indent="-457200" algn="l">
              <a:buFontTx/>
              <a:buChar char="-"/>
            </a:pPr>
            <a:r>
              <a:rPr lang="tr-TR" sz="2600" dirty="0">
                <a:solidFill>
                  <a:schemeClr val="tx1"/>
                </a:solidFill>
                <a:latin typeface="Inter" panose="020B0604020202020204" charset="0"/>
                <a:ea typeface="Inter" panose="020B0604020202020204" charset="0"/>
              </a:rPr>
              <a:t>Ürün Detay Sayfası  URL </a:t>
            </a:r>
            <a:r>
              <a:rPr lang="tr-TR" sz="2600" dirty="0" err="1">
                <a:solidFill>
                  <a:schemeClr val="tx1"/>
                </a:solidFill>
                <a:latin typeface="Inter" panose="020B0604020202020204" charset="0"/>
                <a:ea typeface="Inter" panose="020B0604020202020204" charset="0"/>
              </a:rPr>
              <a:t>Pathname</a:t>
            </a:r>
            <a:r>
              <a:rPr lang="tr-TR" sz="2600" dirty="0">
                <a:solidFill>
                  <a:schemeClr val="tx1"/>
                </a:solidFill>
                <a:latin typeface="Inter" panose="020B0604020202020204" charset="0"/>
                <a:ea typeface="Inter" panose="020B0604020202020204" charset="0"/>
              </a:rPr>
              <a:t> : /</a:t>
            </a:r>
            <a:r>
              <a:rPr lang="tr-TR" sz="2600" dirty="0" err="1">
                <a:solidFill>
                  <a:schemeClr val="tx1"/>
                </a:solidFill>
                <a:latin typeface="Inter" panose="020B0604020202020204" charset="0"/>
                <a:ea typeface="Inter" panose="020B0604020202020204" charset="0"/>
              </a:rPr>
              <a:t>product</a:t>
            </a:r>
            <a:r>
              <a:rPr lang="tr-TR" sz="2600" dirty="0">
                <a:solidFill>
                  <a:schemeClr val="tx1"/>
                </a:solidFill>
                <a:latin typeface="Inter" panose="020B0604020202020204" charset="0"/>
                <a:ea typeface="Inter" panose="020B0604020202020204" charset="0"/>
              </a:rPr>
              <a:t>/:id</a:t>
            </a:r>
          </a:p>
          <a:p>
            <a:pPr marL="457200" indent="-457200" algn="l">
              <a:buFontTx/>
              <a:buChar char="-"/>
            </a:pPr>
            <a:endParaRPr lang="tr-TR" sz="2600" dirty="0">
              <a:solidFill>
                <a:schemeClr val="tx1"/>
              </a:solidFill>
              <a:latin typeface="Inter" panose="020B0604020202020204" charset="0"/>
              <a:ea typeface="Inter" panose="020B0604020202020204" charset="0"/>
            </a:endParaRPr>
          </a:p>
          <a:p>
            <a:pPr marL="457200" indent="-457200" algn="l">
              <a:buFontTx/>
              <a:buChar char="-"/>
            </a:pPr>
            <a:r>
              <a:rPr lang="tr-TR" sz="2600" dirty="0">
                <a:solidFill>
                  <a:schemeClr val="tx1"/>
                </a:solidFill>
                <a:latin typeface="Inter" panose="020B0604020202020204" charset="0"/>
                <a:ea typeface="Inter" panose="020B0604020202020204" charset="0"/>
              </a:rPr>
              <a:t>Giriş – Kayıt Sayfası  URL </a:t>
            </a:r>
            <a:r>
              <a:rPr lang="tr-TR" sz="2600" dirty="0" err="1">
                <a:solidFill>
                  <a:schemeClr val="tx1"/>
                </a:solidFill>
                <a:latin typeface="Inter" panose="020B0604020202020204" charset="0"/>
                <a:ea typeface="Inter" panose="020B0604020202020204" charset="0"/>
              </a:rPr>
              <a:t>Pathname</a:t>
            </a:r>
            <a:r>
              <a:rPr lang="tr-TR" sz="2600" dirty="0">
                <a:solidFill>
                  <a:schemeClr val="tx1"/>
                </a:solidFill>
                <a:latin typeface="Inter" panose="020B0604020202020204" charset="0"/>
                <a:ea typeface="Inter" panose="020B0604020202020204" charset="0"/>
              </a:rPr>
              <a:t> : /</a:t>
            </a:r>
            <a:r>
              <a:rPr lang="tr-TR" sz="2600" dirty="0" err="1">
                <a:solidFill>
                  <a:schemeClr val="tx1"/>
                </a:solidFill>
                <a:latin typeface="Inter" panose="020B0604020202020204" charset="0"/>
                <a:ea typeface="Inter" panose="020B0604020202020204" charset="0"/>
              </a:rPr>
              <a:t>auth</a:t>
            </a:r>
            <a:endParaRPr lang="tr-TR" sz="2600" dirty="0">
              <a:solidFill>
                <a:schemeClr val="tx1"/>
              </a:solidFill>
              <a:latin typeface="Inter" panose="020B0604020202020204" charset="0"/>
              <a:ea typeface="Inter" panose="020B0604020202020204" charset="0"/>
            </a:endParaRPr>
          </a:p>
          <a:p>
            <a:pPr marL="457200" indent="-457200" algn="l">
              <a:buFontTx/>
              <a:buChar char="-"/>
            </a:pPr>
            <a:endParaRPr lang="tr-TR" sz="2600" dirty="0">
              <a:solidFill>
                <a:schemeClr val="tx1"/>
              </a:solidFill>
              <a:latin typeface="Inter" panose="020B0604020202020204" charset="0"/>
              <a:ea typeface="Inter" panose="020B0604020202020204" charset="0"/>
            </a:endParaRPr>
          </a:p>
          <a:p>
            <a:pPr marL="457200" indent="-457200" algn="l">
              <a:buFontTx/>
              <a:buChar char="-"/>
            </a:pPr>
            <a:r>
              <a:rPr lang="tr-TR" sz="2600" dirty="0">
                <a:solidFill>
                  <a:schemeClr val="tx1"/>
                </a:solidFill>
                <a:latin typeface="Inter" panose="020B0604020202020204" charset="0"/>
                <a:ea typeface="Inter" panose="020B0604020202020204" charset="0"/>
              </a:rPr>
              <a:t>Favoriler Sayfası URL </a:t>
            </a:r>
            <a:r>
              <a:rPr lang="tr-TR" sz="2600" dirty="0" err="1">
                <a:solidFill>
                  <a:schemeClr val="tx1"/>
                </a:solidFill>
                <a:latin typeface="Inter" panose="020B0604020202020204" charset="0"/>
                <a:ea typeface="Inter" panose="020B0604020202020204" charset="0"/>
              </a:rPr>
              <a:t>Pathname</a:t>
            </a:r>
            <a:r>
              <a:rPr lang="tr-TR" sz="2600" dirty="0">
                <a:solidFill>
                  <a:schemeClr val="tx1"/>
                </a:solidFill>
                <a:latin typeface="Inter" panose="020B0604020202020204" charset="0"/>
                <a:ea typeface="Inter" panose="020B0604020202020204" charset="0"/>
              </a:rPr>
              <a:t> : /</a:t>
            </a:r>
            <a:r>
              <a:rPr lang="tr-TR" sz="2600" dirty="0" err="1">
                <a:solidFill>
                  <a:schemeClr val="tx1"/>
                </a:solidFill>
                <a:latin typeface="Inter" panose="020B0604020202020204" charset="0"/>
                <a:ea typeface="Inter" panose="020B0604020202020204" charset="0"/>
              </a:rPr>
              <a:t>favourites</a:t>
            </a:r>
            <a:endParaRPr lang="tr-TR" sz="2600" dirty="0">
              <a:solidFill>
                <a:schemeClr val="tx1"/>
              </a:solidFill>
              <a:latin typeface="Inter" panose="020B0604020202020204" charset="0"/>
              <a:ea typeface="Inter" panose="020B0604020202020204" charset="0"/>
            </a:endParaRPr>
          </a:p>
          <a:p>
            <a:pPr marL="457200" indent="-457200" algn="l">
              <a:buFontTx/>
              <a:buChar char="-"/>
            </a:pPr>
            <a:endParaRPr lang="tr-TR" sz="2600" dirty="0">
              <a:solidFill>
                <a:schemeClr val="tx1"/>
              </a:solidFill>
              <a:latin typeface="Inter" panose="020B0604020202020204" charset="0"/>
              <a:ea typeface="Inter" panose="020B0604020202020204" charset="0"/>
            </a:endParaRPr>
          </a:p>
          <a:p>
            <a:pPr marL="457200" indent="-457200" algn="l">
              <a:buFontTx/>
              <a:buChar char="-"/>
            </a:pPr>
            <a:r>
              <a:rPr lang="tr-TR" sz="2600" dirty="0">
                <a:solidFill>
                  <a:schemeClr val="tx1"/>
                </a:solidFill>
                <a:latin typeface="Inter" panose="020B0604020202020204" charset="0"/>
                <a:ea typeface="Inter" panose="020B0604020202020204" charset="0"/>
              </a:rPr>
              <a:t>Profil Sayfası  URL </a:t>
            </a:r>
            <a:r>
              <a:rPr lang="tr-TR" sz="2600" dirty="0" err="1">
                <a:solidFill>
                  <a:schemeClr val="tx1"/>
                </a:solidFill>
                <a:latin typeface="Inter" panose="020B0604020202020204" charset="0"/>
                <a:ea typeface="Inter" panose="020B0604020202020204" charset="0"/>
              </a:rPr>
              <a:t>Pathname</a:t>
            </a:r>
            <a:r>
              <a:rPr lang="tr-TR" sz="2600" dirty="0">
                <a:solidFill>
                  <a:schemeClr val="tx1"/>
                </a:solidFill>
                <a:latin typeface="Inter" panose="020B0604020202020204" charset="0"/>
                <a:ea typeface="Inter" panose="020B0604020202020204" charset="0"/>
              </a:rPr>
              <a:t> : /profile</a:t>
            </a:r>
          </a:p>
          <a:p>
            <a:pPr marL="457200" indent="-457200" algn="l">
              <a:buFontTx/>
              <a:buChar char="-"/>
            </a:pPr>
            <a:endParaRPr lang="tr-TR" sz="2600" dirty="0">
              <a:solidFill>
                <a:schemeClr val="tx1"/>
              </a:solidFill>
              <a:latin typeface="Inter" panose="020B0604020202020204" charset="0"/>
              <a:ea typeface="Inter" panose="020B0604020202020204" charset="0"/>
            </a:endParaRPr>
          </a:p>
          <a:p>
            <a:pPr marL="457200" indent="-457200" algn="l">
              <a:buFontTx/>
              <a:buChar char="-"/>
            </a:pPr>
            <a:r>
              <a:rPr lang="tr-TR" sz="2600" dirty="0" err="1">
                <a:solidFill>
                  <a:schemeClr val="tx1"/>
                </a:solidFill>
                <a:latin typeface="Inter" panose="020B0604020202020204" charset="0"/>
                <a:ea typeface="Inter" panose="020B0604020202020204" charset="0"/>
              </a:rPr>
              <a:t>Error</a:t>
            </a:r>
            <a:r>
              <a:rPr lang="tr-TR" sz="2600" dirty="0">
                <a:solidFill>
                  <a:schemeClr val="tx1"/>
                </a:solidFill>
                <a:latin typeface="Inter" panose="020B0604020202020204" charset="0"/>
                <a:ea typeface="Inter" panose="020B0604020202020204" charset="0"/>
              </a:rPr>
              <a:t> Sayfası (404 Not </a:t>
            </a:r>
            <a:r>
              <a:rPr lang="tr-TR" sz="2600" dirty="0" err="1">
                <a:solidFill>
                  <a:schemeClr val="tx1"/>
                </a:solidFill>
                <a:latin typeface="Inter" panose="020B0604020202020204" charset="0"/>
                <a:ea typeface="Inter" panose="020B0604020202020204" charset="0"/>
              </a:rPr>
              <a:t>Founded</a:t>
            </a:r>
            <a:r>
              <a:rPr lang="tr-TR" sz="2600" dirty="0">
                <a:solidFill>
                  <a:schemeClr val="tx1"/>
                </a:solidFill>
                <a:latin typeface="Inter" panose="020B0604020202020204" charset="0"/>
                <a:ea typeface="Inter" panose="020B0604020202020204" charset="0"/>
              </a:rPr>
              <a:t> </a:t>
            </a:r>
            <a:r>
              <a:rPr lang="tr-TR" sz="2600" dirty="0" err="1">
                <a:solidFill>
                  <a:schemeClr val="tx1"/>
                </a:solidFill>
                <a:latin typeface="Inter" panose="020B0604020202020204" charset="0"/>
                <a:ea typeface="Inter" panose="020B0604020202020204" charset="0"/>
              </a:rPr>
              <a:t>Page</a:t>
            </a:r>
            <a:r>
              <a:rPr lang="tr-TR" sz="2600" dirty="0">
                <a:solidFill>
                  <a:schemeClr val="tx1"/>
                </a:solidFill>
                <a:latin typeface="Inter" panose="020B0604020202020204" charset="0"/>
                <a:ea typeface="Inter" panose="020B0604020202020204" charset="0"/>
              </a:rPr>
              <a:t>)   URL </a:t>
            </a:r>
            <a:r>
              <a:rPr lang="tr-TR" sz="2600" dirty="0" err="1">
                <a:solidFill>
                  <a:schemeClr val="tx1"/>
                </a:solidFill>
                <a:latin typeface="Inter" panose="020B0604020202020204" charset="0"/>
                <a:ea typeface="Inter" panose="020B0604020202020204" charset="0"/>
              </a:rPr>
              <a:t>Pathname</a:t>
            </a:r>
            <a:r>
              <a:rPr lang="tr-TR" sz="2600" dirty="0">
                <a:solidFill>
                  <a:schemeClr val="tx1"/>
                </a:solidFill>
                <a:latin typeface="Inter" panose="020B0604020202020204" charset="0"/>
                <a:ea typeface="Inter" panose="020B0604020202020204" charset="0"/>
              </a:rPr>
              <a:t> : /*</a:t>
            </a:r>
          </a:p>
          <a:p>
            <a:pPr marL="457200" indent="-457200" algn="l">
              <a:buFontTx/>
              <a:buChar char="-"/>
            </a:pPr>
            <a:endParaRPr lang="tr-TR" sz="2800" dirty="0">
              <a:solidFill>
                <a:schemeClr val="tx1"/>
              </a:solidFill>
              <a:latin typeface="Inter" panose="020B0604020202020204" charset="0"/>
              <a:ea typeface="Inter" panose="020B0604020202020204" charset="0"/>
            </a:endParaRPr>
          </a:p>
          <a:p>
            <a:pPr marL="457200" indent="-457200" algn="l">
              <a:buFontTx/>
              <a:buChar char="-"/>
            </a:pPr>
            <a:endParaRPr lang="tr-TR" sz="2800" dirty="0">
              <a:solidFill>
                <a:schemeClr val="tx1"/>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944331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67625-62B3-C3BB-67FD-A065A9D6E32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3EED20D-17D7-C59C-3241-B8D5E3A757A0}"/>
              </a:ext>
            </a:extLst>
          </p:cNvPr>
          <p:cNvSpPr>
            <a:spLocks noGrp="1"/>
          </p:cNvSpPr>
          <p:nvPr>
            <p:ph type="ctrTitle"/>
          </p:nvPr>
        </p:nvSpPr>
        <p:spPr>
          <a:xfrm>
            <a:off x="685800" y="1257301"/>
            <a:ext cx="17068800" cy="1066799"/>
          </a:xfrm>
        </p:spPr>
        <p:txBody>
          <a:bodyPr>
            <a:noAutofit/>
          </a:bodyPr>
          <a:lstStyle/>
          <a:p>
            <a:pPr algn="l"/>
            <a:r>
              <a:rPr lang="tr-TR" sz="5000" b="1" dirty="0" err="1">
                <a:latin typeface="Inter" panose="020B0604020202020204" charset="0"/>
                <a:ea typeface="Inter" panose="020B0604020202020204" charset="0"/>
              </a:rPr>
              <a:t>Header</a:t>
            </a:r>
            <a:r>
              <a:rPr lang="tr-TR" sz="5000" b="1" dirty="0">
                <a:latin typeface="Inter" panose="020B0604020202020204" charset="0"/>
                <a:ea typeface="Inter" panose="020B0604020202020204" charset="0"/>
              </a:rPr>
              <a:t> ve </a:t>
            </a:r>
            <a:r>
              <a:rPr lang="tr-TR" sz="5000" b="1" dirty="0" err="1">
                <a:latin typeface="Inter" panose="020B0604020202020204" charset="0"/>
                <a:ea typeface="Inter" panose="020B0604020202020204" charset="0"/>
              </a:rPr>
              <a:t>Footer</a:t>
            </a:r>
            <a:r>
              <a:rPr lang="tr-TR" sz="5000" b="1" dirty="0">
                <a:latin typeface="Inter" panose="020B0604020202020204" charset="0"/>
                <a:ea typeface="Inter" panose="020B0604020202020204" charset="0"/>
              </a:rPr>
              <a:t> Kısımları</a:t>
            </a:r>
          </a:p>
        </p:txBody>
      </p:sp>
      <p:sp>
        <p:nvSpPr>
          <p:cNvPr id="3" name="Alt Başlık 2">
            <a:extLst>
              <a:ext uri="{FF2B5EF4-FFF2-40B4-BE49-F238E27FC236}">
                <a16:creationId xmlns:a16="http://schemas.microsoft.com/office/drawing/2014/main" id="{31352B2A-2EAB-AE09-1799-8EDF711BEDF0}"/>
              </a:ext>
            </a:extLst>
          </p:cNvPr>
          <p:cNvSpPr>
            <a:spLocks noGrp="1"/>
          </p:cNvSpPr>
          <p:nvPr>
            <p:ph type="subTitle" idx="1"/>
          </p:nvPr>
        </p:nvSpPr>
        <p:spPr>
          <a:xfrm>
            <a:off x="685800" y="2324100"/>
            <a:ext cx="17068800" cy="1066799"/>
          </a:xfrm>
        </p:spPr>
        <p:txBody>
          <a:bodyPr>
            <a:normAutofit fontScale="92500"/>
          </a:bodyPr>
          <a:lstStyle/>
          <a:p>
            <a:pPr algn="l"/>
            <a:r>
              <a:rPr lang="tr-TR" sz="2400" dirty="0">
                <a:solidFill>
                  <a:schemeClr val="tx1"/>
                </a:solidFill>
                <a:latin typeface="Inter" panose="020B0604020202020204" charset="0"/>
                <a:ea typeface="Inter" panose="020B0604020202020204" charset="0"/>
              </a:rPr>
              <a:t>Bu kısımlar her sayfada bulunmakta (Giriş – Kayıt Sayfası hariç) . </a:t>
            </a:r>
            <a:r>
              <a:rPr lang="tr-TR" sz="2400" dirty="0" err="1">
                <a:solidFill>
                  <a:schemeClr val="tx1"/>
                </a:solidFill>
                <a:latin typeface="Inter" panose="020B0604020202020204" charset="0"/>
                <a:ea typeface="Inter" panose="020B0604020202020204" charset="0"/>
              </a:rPr>
              <a:t>Header’da</a:t>
            </a:r>
            <a:r>
              <a:rPr lang="tr-TR" sz="2400" dirty="0">
                <a:solidFill>
                  <a:schemeClr val="tx1"/>
                </a:solidFill>
                <a:latin typeface="Inter" panose="020B0604020202020204" charset="0"/>
                <a:ea typeface="Inter" panose="020B0604020202020204" charset="0"/>
              </a:rPr>
              <a:t> gezinme bağlantıları ve ürün arama barı gibi kısımlar </a:t>
            </a:r>
            <a:r>
              <a:rPr lang="tr-TR" sz="2400" dirty="0" err="1">
                <a:solidFill>
                  <a:schemeClr val="tx1"/>
                </a:solidFill>
                <a:latin typeface="Inter" panose="020B0604020202020204" charset="0"/>
                <a:ea typeface="Inter" panose="020B0604020202020204" charset="0"/>
              </a:rPr>
              <a:t>bulunmakta.Footer</a:t>
            </a:r>
            <a:r>
              <a:rPr lang="tr-TR" sz="2400" dirty="0">
                <a:solidFill>
                  <a:schemeClr val="tx1"/>
                </a:solidFill>
                <a:latin typeface="Inter" panose="020B0604020202020204" charset="0"/>
                <a:ea typeface="Inter" panose="020B0604020202020204" charset="0"/>
              </a:rPr>
              <a:t> kısmında ise sosyal medya bağlantıları yine gezinme bağlantıları ve bazı bilgiler bulunmakta.</a:t>
            </a:r>
          </a:p>
        </p:txBody>
      </p:sp>
      <p:pic>
        <p:nvPicPr>
          <p:cNvPr id="5" name="Resim 4">
            <a:extLst>
              <a:ext uri="{FF2B5EF4-FFF2-40B4-BE49-F238E27FC236}">
                <a16:creationId xmlns:a16="http://schemas.microsoft.com/office/drawing/2014/main" id="{45EFAC9C-329B-8BE8-4E06-48FED024C8C2}"/>
              </a:ext>
            </a:extLst>
          </p:cNvPr>
          <p:cNvPicPr>
            <a:picLocks noChangeAspect="1"/>
          </p:cNvPicPr>
          <p:nvPr/>
        </p:nvPicPr>
        <p:blipFill>
          <a:blip r:embed="rId2"/>
          <a:stretch>
            <a:fillRect/>
          </a:stretch>
        </p:blipFill>
        <p:spPr>
          <a:xfrm>
            <a:off x="1219200" y="3398519"/>
            <a:ext cx="14810597" cy="1905000"/>
          </a:xfrm>
          <a:prstGeom prst="rect">
            <a:avLst/>
          </a:prstGeom>
        </p:spPr>
      </p:pic>
      <p:pic>
        <p:nvPicPr>
          <p:cNvPr id="7" name="Resim 6">
            <a:extLst>
              <a:ext uri="{FF2B5EF4-FFF2-40B4-BE49-F238E27FC236}">
                <a16:creationId xmlns:a16="http://schemas.microsoft.com/office/drawing/2014/main" id="{C3ABAFCB-D92A-A8F3-0960-63427BD23050}"/>
              </a:ext>
            </a:extLst>
          </p:cNvPr>
          <p:cNvPicPr>
            <a:picLocks noChangeAspect="1"/>
          </p:cNvPicPr>
          <p:nvPr/>
        </p:nvPicPr>
        <p:blipFill>
          <a:blip r:embed="rId3"/>
          <a:stretch>
            <a:fillRect/>
          </a:stretch>
        </p:blipFill>
        <p:spPr>
          <a:xfrm>
            <a:off x="1219200" y="5600700"/>
            <a:ext cx="14449736" cy="3262598"/>
          </a:xfrm>
          <a:prstGeom prst="rect">
            <a:avLst/>
          </a:prstGeom>
        </p:spPr>
      </p:pic>
    </p:spTree>
    <p:extLst>
      <p:ext uri="{BB962C8B-B14F-4D97-AF65-F5344CB8AC3E}">
        <p14:creationId xmlns:p14="http://schemas.microsoft.com/office/powerpoint/2010/main" val="1727125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F871A-C358-11CB-8D82-4CB9B5315B5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8298AD4-823F-5F02-7C3D-3C45BD73DDE7}"/>
              </a:ext>
            </a:extLst>
          </p:cNvPr>
          <p:cNvSpPr>
            <a:spLocks noGrp="1"/>
          </p:cNvSpPr>
          <p:nvPr>
            <p:ph type="ctrTitle"/>
          </p:nvPr>
        </p:nvSpPr>
        <p:spPr>
          <a:xfrm>
            <a:off x="685800" y="1257301"/>
            <a:ext cx="17068800" cy="1066799"/>
          </a:xfrm>
        </p:spPr>
        <p:txBody>
          <a:bodyPr>
            <a:noAutofit/>
          </a:bodyPr>
          <a:lstStyle/>
          <a:p>
            <a:pPr algn="l"/>
            <a:r>
              <a:rPr lang="tr-TR" sz="5000" b="1" dirty="0">
                <a:latin typeface="Inter" panose="020B0604020202020204" charset="0"/>
                <a:ea typeface="Inter" panose="020B0604020202020204" charset="0"/>
              </a:rPr>
              <a:t>Ana Sayfa </a:t>
            </a:r>
          </a:p>
        </p:txBody>
      </p:sp>
      <p:sp>
        <p:nvSpPr>
          <p:cNvPr id="3" name="Alt Başlık 2">
            <a:extLst>
              <a:ext uri="{FF2B5EF4-FFF2-40B4-BE49-F238E27FC236}">
                <a16:creationId xmlns:a16="http://schemas.microsoft.com/office/drawing/2014/main" id="{FC3FF278-D283-4106-F3F5-5D2650197FB2}"/>
              </a:ext>
            </a:extLst>
          </p:cNvPr>
          <p:cNvSpPr>
            <a:spLocks noGrp="1"/>
          </p:cNvSpPr>
          <p:nvPr>
            <p:ph type="subTitle" idx="1"/>
          </p:nvPr>
        </p:nvSpPr>
        <p:spPr>
          <a:xfrm>
            <a:off x="685800" y="2324100"/>
            <a:ext cx="17068800" cy="1066799"/>
          </a:xfrm>
        </p:spPr>
        <p:txBody>
          <a:bodyPr>
            <a:normAutofit/>
          </a:bodyPr>
          <a:lstStyle/>
          <a:p>
            <a:pPr algn="l"/>
            <a:r>
              <a:rPr lang="tr-TR" sz="2800" dirty="0">
                <a:solidFill>
                  <a:schemeClr val="tx1"/>
                </a:solidFill>
                <a:latin typeface="Inter" panose="020B0604020202020204" charset="0"/>
                <a:ea typeface="Inter" panose="020B0604020202020204" charset="0"/>
              </a:rPr>
              <a:t>Ana sayfada ürün listesini </a:t>
            </a:r>
            <a:r>
              <a:rPr lang="tr-TR" sz="2800" dirty="0" err="1">
                <a:solidFill>
                  <a:schemeClr val="tx1"/>
                </a:solidFill>
                <a:latin typeface="Inter" panose="020B0604020202020204" charset="0"/>
                <a:ea typeface="Inter" panose="020B0604020202020204" charset="0"/>
              </a:rPr>
              <a:t>görüntüleyebilir.Ürünleri</a:t>
            </a:r>
            <a:r>
              <a:rPr lang="tr-TR" sz="2800" dirty="0">
                <a:solidFill>
                  <a:schemeClr val="tx1"/>
                </a:solidFill>
                <a:latin typeface="Inter" panose="020B0604020202020204" charset="0"/>
                <a:ea typeface="Inter" panose="020B0604020202020204" charset="0"/>
              </a:rPr>
              <a:t> sıralayabilir ,filtrelebilirsiniz.URL üzerinden </a:t>
            </a:r>
            <a:r>
              <a:rPr lang="tr-TR" sz="2800" dirty="0" err="1">
                <a:solidFill>
                  <a:schemeClr val="tx1"/>
                </a:solidFill>
                <a:latin typeface="Inter" panose="020B0604020202020204" charset="0"/>
                <a:ea typeface="Inter" panose="020B0604020202020204" charset="0"/>
              </a:rPr>
              <a:t>search</a:t>
            </a:r>
            <a:r>
              <a:rPr lang="tr-TR" sz="2800" dirty="0">
                <a:solidFill>
                  <a:schemeClr val="tx1"/>
                </a:solidFill>
                <a:latin typeface="Inter" panose="020B0604020202020204" charset="0"/>
                <a:ea typeface="Inter" panose="020B0604020202020204" charset="0"/>
              </a:rPr>
              <a:t> </a:t>
            </a:r>
            <a:r>
              <a:rPr lang="tr-TR" sz="2800" dirty="0" err="1">
                <a:solidFill>
                  <a:schemeClr val="tx1"/>
                </a:solidFill>
                <a:latin typeface="Inter" panose="020B0604020202020204" charset="0"/>
                <a:ea typeface="Inter" panose="020B0604020202020204" charset="0"/>
              </a:rPr>
              <a:t>query</a:t>
            </a:r>
            <a:r>
              <a:rPr lang="tr-TR" sz="2800" dirty="0">
                <a:solidFill>
                  <a:schemeClr val="tx1"/>
                </a:solidFill>
                <a:latin typeface="Inter" panose="020B0604020202020204" charset="0"/>
                <a:ea typeface="Inter" panose="020B0604020202020204" charset="0"/>
              </a:rPr>
              <a:t> desteği sunulduğundan birine </a:t>
            </a:r>
            <a:r>
              <a:rPr lang="tr-TR" sz="2800" dirty="0" err="1">
                <a:solidFill>
                  <a:schemeClr val="tx1"/>
                </a:solidFill>
                <a:latin typeface="Inter" panose="020B0604020202020204" charset="0"/>
                <a:ea typeface="Inter" panose="020B0604020202020204" charset="0"/>
              </a:rPr>
              <a:t>query’li</a:t>
            </a:r>
            <a:r>
              <a:rPr lang="tr-TR" sz="2800" dirty="0">
                <a:solidFill>
                  <a:schemeClr val="tx1"/>
                </a:solidFill>
                <a:latin typeface="Inter" panose="020B0604020202020204" charset="0"/>
                <a:ea typeface="Inter" panose="020B0604020202020204" charset="0"/>
              </a:rPr>
              <a:t> url atıldığında aynı filtreler aktif olur .</a:t>
            </a:r>
          </a:p>
        </p:txBody>
      </p:sp>
      <p:pic>
        <p:nvPicPr>
          <p:cNvPr id="5" name="Resim 4" descr="metin, ekran görüntüsü, marka içeren bir resim&#10;&#10;Yapay zeka tarafından oluşturulan içerik yanlış olabilir.">
            <a:extLst>
              <a:ext uri="{FF2B5EF4-FFF2-40B4-BE49-F238E27FC236}">
                <a16:creationId xmlns:a16="http://schemas.microsoft.com/office/drawing/2014/main" id="{359DB291-5721-3B9A-C171-B9C957DB3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3543300"/>
            <a:ext cx="10217295" cy="5486399"/>
          </a:xfrm>
          <a:prstGeom prst="rect">
            <a:avLst/>
          </a:prstGeom>
        </p:spPr>
      </p:pic>
    </p:spTree>
    <p:extLst>
      <p:ext uri="{BB962C8B-B14F-4D97-AF65-F5344CB8AC3E}">
        <p14:creationId xmlns:p14="http://schemas.microsoft.com/office/powerpoint/2010/main" val="1053212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8" name="Resim 7" descr="metin, ekran görüntüsü, yazılım, bilgisayar simgesi içeren bir resim&#10;&#10;Yapay zeka tarafından oluşturulan içerik yanlış olabilir.">
            <a:extLst>
              <a:ext uri="{FF2B5EF4-FFF2-40B4-BE49-F238E27FC236}">
                <a16:creationId xmlns:a16="http://schemas.microsoft.com/office/drawing/2014/main" id="{AD0A3268-AA1F-2B41-392F-3198A6702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71787"/>
            <a:ext cx="12035162" cy="6400800"/>
          </a:xfrm>
          <a:prstGeom prst="rect">
            <a:avLst/>
          </a:prstGeom>
        </p:spPr>
      </p:pic>
      <p:pic>
        <p:nvPicPr>
          <p:cNvPr id="10" name="Resim 9" descr="metin, ekran görüntüsü, küçük alet, elektronik cihaz içeren bir resim&#10;&#10;Yapay zeka tarafından oluşturulan içerik yanlış olabilir.">
            <a:extLst>
              <a:ext uri="{FF2B5EF4-FFF2-40B4-BE49-F238E27FC236}">
                <a16:creationId xmlns:a16="http://schemas.microsoft.com/office/drawing/2014/main" id="{231D8986-3241-AE23-5159-1801676D7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00" y="342900"/>
            <a:ext cx="3569323" cy="5896575"/>
          </a:xfrm>
          <a:prstGeom prst="rect">
            <a:avLst/>
          </a:prstGeom>
        </p:spPr>
      </p:pic>
      <p:pic>
        <p:nvPicPr>
          <p:cNvPr id="12" name="Resim 11">
            <a:extLst>
              <a:ext uri="{FF2B5EF4-FFF2-40B4-BE49-F238E27FC236}">
                <a16:creationId xmlns:a16="http://schemas.microsoft.com/office/drawing/2014/main" id="{44D0DC05-F094-3B94-3BF0-2A848009EBDC}"/>
              </a:ext>
            </a:extLst>
          </p:cNvPr>
          <p:cNvPicPr>
            <a:picLocks noChangeAspect="1"/>
          </p:cNvPicPr>
          <p:nvPr/>
        </p:nvPicPr>
        <p:blipFill>
          <a:blip r:embed="rId4"/>
          <a:stretch>
            <a:fillRect/>
          </a:stretch>
        </p:blipFill>
        <p:spPr>
          <a:xfrm>
            <a:off x="1371600" y="7658100"/>
            <a:ext cx="14430450" cy="776322"/>
          </a:xfrm>
          <a:prstGeom prst="rect">
            <a:avLst/>
          </a:prstGeom>
        </p:spPr>
      </p:pic>
    </p:spTree>
    <p:extLst>
      <p:ext uri="{BB962C8B-B14F-4D97-AF65-F5344CB8AC3E}">
        <p14:creationId xmlns:p14="http://schemas.microsoft.com/office/powerpoint/2010/main" val="402839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TotalTime>
  <Words>1291</Words>
  <Application>Microsoft Office PowerPoint</Application>
  <PresentationFormat>Özel</PresentationFormat>
  <Paragraphs>83</Paragraphs>
  <Slides>24</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24</vt:i4>
      </vt:variant>
    </vt:vector>
  </HeadingPairs>
  <TitlesOfParts>
    <vt:vector size="29" baseType="lpstr">
      <vt:lpstr>Inter Semi-Bold</vt:lpstr>
      <vt:lpstr>Arial</vt:lpstr>
      <vt:lpstr>Calibri</vt:lpstr>
      <vt:lpstr>Inter</vt:lpstr>
      <vt:lpstr>Office Theme</vt:lpstr>
      <vt:lpstr>PowerPoint Sunusu</vt:lpstr>
      <vt:lpstr>PowerPoint Sunusu</vt:lpstr>
      <vt:lpstr>KULLANILAN TEKNOLOJİLER</vt:lpstr>
      <vt:lpstr>ARAYÜZ MİMARİSİ VE TASARIMI </vt:lpstr>
      <vt:lpstr>PowerPoint Sunusu</vt:lpstr>
      <vt:lpstr>Arayüz Tasarımı ve Sayfalar ve Özellikleri</vt:lpstr>
      <vt:lpstr>Header ve Footer Kısımları</vt:lpstr>
      <vt:lpstr>Ana Sayfa </vt:lpstr>
      <vt:lpstr>PowerPoint Sunusu</vt:lpstr>
      <vt:lpstr>PowerPoint Sunusu</vt:lpstr>
      <vt:lpstr>Ürün Detay Sayfası</vt:lpstr>
      <vt:lpstr>Giriş – Kayıt Sayfası</vt:lpstr>
      <vt:lpstr>PowerPoint Sunusu</vt:lpstr>
      <vt:lpstr>Sepet Sayfası</vt:lpstr>
      <vt:lpstr>Favoriler Sayfası</vt:lpstr>
      <vt:lpstr>Profil Sayfası</vt:lpstr>
      <vt:lpstr>Error Sayfası </vt:lpstr>
      <vt:lpstr>Veri Yüklenme ,Bekleme Tasarımları(Loader’lar)</vt:lpstr>
      <vt:lpstr>PowerPoint Sunusu</vt:lpstr>
      <vt:lpstr>Mobil Uyumluluk</vt:lpstr>
      <vt:lpstr>PowerPoint Sunusu</vt:lpstr>
      <vt:lpstr>Karşılaşılan Zorluklar ve Çözümler</vt:lpstr>
      <vt:lpstr>Sonuç</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Beyaz ve Mavi Minimalist Akademik Sunum</dc:title>
  <cp:lastModifiedBy>Furkan İşeri</cp:lastModifiedBy>
  <cp:revision>9</cp:revision>
  <dcterms:created xsi:type="dcterms:W3CDTF">2006-08-16T00:00:00Z</dcterms:created>
  <dcterms:modified xsi:type="dcterms:W3CDTF">2025-05-21T11:44:14Z</dcterms:modified>
  <dc:identifier>DAGnyUYLHLo</dc:identifier>
</cp:coreProperties>
</file>